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rd Šarić" initials="BŠ" lastIdx="1" clrIdx="0">
    <p:extLst>
      <p:ext uri="{19B8F6BF-5375-455C-9EA6-DF929625EA0E}">
        <p15:presenceInfo xmlns:p15="http://schemas.microsoft.com/office/powerpoint/2012/main" userId="bdb1785b2a48f6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83C3"/>
    <a:srgbClr val="DF75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60" y="48"/>
      </p:cViewPr>
      <p:guideLst>
        <p:guide orient="horz" pos="2115"/>
        <p:guide pos="3840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2-27T14:46:31.413" idx="1">
    <p:pos x="7680" y="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3C6E-3CFA-4EB3-B10E-40C163F9E25E}" type="datetimeFigureOut">
              <a:rPr lang="de-DE" smtClean="0"/>
              <a:t>27.02.2018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0BADB-0501-402C-80CC-460B3031B52A}" type="slidenum">
              <a:rPr lang="de-DE" smtClean="0"/>
              <a:t>‹#›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964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3C6E-3CFA-4EB3-B10E-40C163F9E25E}" type="datetimeFigureOut">
              <a:rPr lang="de-DE" smtClean="0"/>
              <a:t>27.02.2018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0BADB-0501-402C-80CC-460B3031B52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0430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3C6E-3CFA-4EB3-B10E-40C163F9E25E}" type="datetimeFigureOut">
              <a:rPr lang="de-DE" smtClean="0"/>
              <a:t>27.02.2018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0BADB-0501-402C-80CC-460B3031B52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0691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3C6E-3CFA-4EB3-B10E-40C163F9E25E}" type="datetimeFigureOut">
              <a:rPr lang="de-DE" smtClean="0"/>
              <a:t>27.02.2018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0BADB-0501-402C-80CC-460B3031B52A}" type="slidenum">
              <a:rPr lang="de-DE" smtClean="0"/>
              <a:t>‹#›</a:t>
            </a:fld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0986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3C6E-3CFA-4EB3-B10E-40C163F9E25E}" type="datetimeFigureOut">
              <a:rPr lang="de-DE" smtClean="0"/>
              <a:t>27.02.2018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0BADB-0501-402C-80CC-460B3031B52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8088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3C6E-3CFA-4EB3-B10E-40C163F9E25E}" type="datetimeFigureOut">
              <a:rPr lang="de-DE" smtClean="0"/>
              <a:t>27.02.2018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0BADB-0501-402C-80CC-460B3031B52A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9647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3C6E-3CFA-4EB3-B10E-40C163F9E25E}" type="datetimeFigureOut">
              <a:rPr lang="de-DE" smtClean="0"/>
              <a:t>27.02.2018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0BADB-0501-402C-80CC-460B3031B52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2079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3C6E-3CFA-4EB3-B10E-40C163F9E25E}" type="datetimeFigureOut">
              <a:rPr lang="de-DE" smtClean="0"/>
              <a:t>27.02.2018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0BADB-0501-402C-80CC-460B3031B52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8426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3C6E-3CFA-4EB3-B10E-40C163F9E25E}" type="datetimeFigureOut">
              <a:rPr lang="de-DE" smtClean="0"/>
              <a:t>27.02.2018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0BADB-0501-402C-80CC-460B3031B52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6680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3C6E-3CFA-4EB3-B10E-40C163F9E25E}" type="datetimeFigureOut">
              <a:rPr lang="de-DE" smtClean="0"/>
              <a:t>27.02.2018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0BADB-0501-402C-80CC-460B3031B52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866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3C6E-3CFA-4EB3-B10E-40C163F9E25E}" type="datetimeFigureOut">
              <a:rPr lang="de-DE" smtClean="0"/>
              <a:t>27.02.2018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0BADB-0501-402C-80CC-460B3031B52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685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3C6E-3CFA-4EB3-B10E-40C163F9E25E}" type="datetimeFigureOut">
              <a:rPr lang="de-DE" smtClean="0"/>
              <a:t>27.02.2018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0BADB-0501-402C-80CC-460B3031B52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012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3C6E-3CFA-4EB3-B10E-40C163F9E25E}" type="datetimeFigureOut">
              <a:rPr lang="de-DE" smtClean="0"/>
              <a:t>27.02.2018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0BADB-0501-402C-80CC-460B3031B52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6996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3C6E-3CFA-4EB3-B10E-40C163F9E25E}" type="datetimeFigureOut">
              <a:rPr lang="de-DE" smtClean="0"/>
              <a:t>27.02.2018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0BADB-0501-402C-80CC-460B3031B52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904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3C6E-3CFA-4EB3-B10E-40C163F9E25E}" type="datetimeFigureOut">
              <a:rPr lang="de-DE" smtClean="0"/>
              <a:t>27.02.2018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0BADB-0501-402C-80CC-460B3031B52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51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3C6E-3CFA-4EB3-B10E-40C163F9E25E}" type="datetimeFigureOut">
              <a:rPr lang="de-DE" smtClean="0"/>
              <a:t>27.02.2018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0BADB-0501-402C-80CC-460B3031B52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97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3C6E-3CFA-4EB3-B10E-40C163F9E25E}" type="datetimeFigureOut">
              <a:rPr lang="de-DE" smtClean="0"/>
              <a:t>27.02.2018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0BADB-0501-402C-80CC-460B3031B52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0771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962">
              <a:srgbClr val="8773AF"/>
            </a:gs>
            <a:gs pos="30322">
              <a:srgbClr val="9977B4"/>
            </a:gs>
            <a:gs pos="2000">
              <a:srgbClr val="D583C3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E773C6E-3CFA-4EB3-B10E-40C163F9E25E}" type="datetimeFigureOut">
              <a:rPr lang="de-DE" smtClean="0"/>
              <a:t>27.02.2018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C00BADB-0501-402C-80CC-460B3031B52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85027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962">
              <a:srgbClr val="8773AF"/>
            </a:gs>
            <a:gs pos="30322">
              <a:srgbClr val="9977B4"/>
            </a:gs>
            <a:gs pos="2000">
              <a:srgbClr val="D583C3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DAN RUŽIČASTIH MAJICA</a:t>
            </a:r>
            <a:endParaRPr lang="de-DE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Srednja ekonomska škola, Šibenik</a:t>
            </a:r>
            <a:endParaRPr lang="de-D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2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048000" y="143878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3200" b="1" dirty="0" err="1" smtClean="0"/>
              <a:t>Kulturalno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nasilje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podrazumijeva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vrijeđanje</a:t>
            </a:r>
            <a:r>
              <a:rPr lang="de-DE" sz="2000" b="1" dirty="0" smtClean="0"/>
              <a:t> na </a:t>
            </a:r>
            <a:r>
              <a:rPr lang="de-DE" sz="2000" b="1" dirty="0" err="1" smtClean="0"/>
              <a:t>nacionalnoj</a:t>
            </a:r>
            <a:r>
              <a:rPr lang="de-DE" sz="2000" b="1" dirty="0" smtClean="0"/>
              <a:t>, </a:t>
            </a:r>
            <a:r>
              <a:rPr lang="de-DE" sz="2000" b="1" dirty="0" err="1" smtClean="0"/>
              <a:t>religijskoj</a:t>
            </a:r>
            <a:r>
              <a:rPr lang="de-DE" sz="2000" b="1" dirty="0" smtClean="0"/>
              <a:t> i </a:t>
            </a:r>
            <a:r>
              <a:rPr lang="de-DE" sz="2000" b="1" dirty="0" err="1" smtClean="0"/>
              <a:t>rasnoj</a:t>
            </a:r>
            <a:endParaRPr lang="de-DE" sz="2000" b="1" dirty="0" smtClean="0"/>
          </a:p>
          <a:p>
            <a:r>
              <a:rPr lang="de-DE" sz="2000" b="1" dirty="0" err="1" smtClean="0"/>
              <a:t>osnovi</a:t>
            </a:r>
            <a:r>
              <a:rPr lang="de-DE" sz="2000" b="1" dirty="0" smtClean="0"/>
              <a:t>.</a:t>
            </a:r>
            <a:endParaRPr lang="de-DE" sz="2000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689" y="3207224"/>
            <a:ext cx="3512954" cy="251872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23883">
            <a:off x="7103645" y="3080085"/>
            <a:ext cx="3772902" cy="212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3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4363453" y="379362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400" b="1" dirty="0" err="1" smtClean="0"/>
              <a:t>Nasilje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putem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interneta</a:t>
            </a:r>
            <a:r>
              <a:rPr lang="de-DE" sz="2400" b="1" dirty="0" smtClean="0"/>
              <a:t>- </a:t>
            </a:r>
            <a:r>
              <a:rPr lang="de-DE" sz="2400" b="1" dirty="0" err="1" smtClean="0"/>
              <a:t>cyber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bullying</a:t>
            </a:r>
            <a:endParaRPr lang="de-DE" sz="2400" b="1" dirty="0" smtClean="0"/>
          </a:p>
          <a:p>
            <a:endParaRPr lang="de-DE" dirty="0" smtClean="0"/>
          </a:p>
          <a:p>
            <a:r>
              <a:rPr lang="de-DE" sz="2000" b="1" dirty="0" smtClean="0"/>
              <a:t>Ovo je </a:t>
            </a:r>
            <a:r>
              <a:rPr lang="de-DE" sz="2000" b="1" dirty="0" err="1" smtClean="0"/>
              <a:t>nasilje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koje</a:t>
            </a:r>
            <a:r>
              <a:rPr lang="de-DE" sz="2000" b="1" dirty="0" smtClean="0"/>
              <a:t> se </a:t>
            </a:r>
            <a:r>
              <a:rPr lang="de-DE" sz="2000" b="1" dirty="0" err="1" smtClean="0"/>
              <a:t>vrši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putem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interneta</a:t>
            </a:r>
            <a:r>
              <a:rPr lang="de-DE" sz="2000" b="1" dirty="0" smtClean="0"/>
              <a:t>, </a:t>
            </a:r>
            <a:r>
              <a:rPr lang="de-DE" sz="2000" b="1" dirty="0" err="1" smtClean="0"/>
              <a:t>telefona</a:t>
            </a:r>
            <a:r>
              <a:rPr lang="de-DE" sz="2000" b="1" dirty="0" smtClean="0"/>
              <a:t>, </a:t>
            </a:r>
            <a:r>
              <a:rPr lang="de-DE" sz="2000" b="1" dirty="0" err="1" smtClean="0"/>
              <a:t>društvenih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mreža</a:t>
            </a:r>
            <a:r>
              <a:rPr lang="de-DE" sz="2000" b="1" dirty="0" smtClean="0"/>
              <a:t>. Cyber-</a:t>
            </a:r>
            <a:r>
              <a:rPr lang="de-DE" sz="2000" b="1" dirty="0" err="1" smtClean="0"/>
              <a:t>bullying</a:t>
            </a:r>
            <a:r>
              <a:rPr lang="de-DE" sz="2000" b="1" dirty="0" smtClean="0"/>
              <a:t> je </a:t>
            </a:r>
            <a:r>
              <a:rPr lang="de-DE" sz="2000" b="1" dirty="0" err="1" smtClean="0"/>
              <a:t>kada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neko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bez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dozvole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snima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ili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fotografi</a:t>
            </a:r>
            <a:r>
              <a:rPr lang="hr-HR" sz="2000" b="1" dirty="0" err="1" smtClean="0"/>
              <a:t>ra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telefonom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druge</a:t>
            </a:r>
            <a:r>
              <a:rPr lang="de-DE" sz="2000" b="1" dirty="0" smtClean="0"/>
              <a:t> i </a:t>
            </a:r>
            <a:r>
              <a:rPr lang="de-DE" sz="2000" b="1" dirty="0" err="1" smtClean="0"/>
              <a:t>to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šalje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dalje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ili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ih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uznemirava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pozivima</a:t>
            </a:r>
            <a:r>
              <a:rPr lang="de-DE" sz="2000" b="1" dirty="0" smtClean="0"/>
              <a:t>, </a:t>
            </a:r>
            <a:r>
              <a:rPr lang="de-DE" sz="2000" b="1" dirty="0" err="1" smtClean="0"/>
              <a:t>neprikladnim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porukama</a:t>
            </a:r>
            <a:r>
              <a:rPr lang="de-DE" sz="2000" b="1" dirty="0" smtClean="0"/>
              <a:t>, </a:t>
            </a:r>
            <a:r>
              <a:rPr lang="de-DE" sz="2000" b="1" dirty="0" err="1" smtClean="0"/>
              <a:t>ili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zlostavlja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preko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raznih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internetskih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sadržaja</a:t>
            </a:r>
            <a:r>
              <a:rPr lang="de-DE" sz="2000" b="1" dirty="0" smtClean="0"/>
              <a:t>.</a:t>
            </a:r>
            <a:endParaRPr lang="de-DE" sz="2000" b="1" dirty="0"/>
          </a:p>
        </p:txBody>
      </p:sp>
      <p:sp>
        <p:nvSpPr>
          <p:cNvPr id="4" name="Pravokutnik 3"/>
          <p:cNvSpPr/>
          <p:nvPr/>
        </p:nvSpPr>
        <p:spPr>
          <a:xfrm>
            <a:off x="529390" y="3622375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 b="1" dirty="0" smtClean="0"/>
              <a:t>U </a:t>
            </a:r>
            <a:r>
              <a:rPr lang="de-DE" sz="2000" b="1" dirty="0" err="1" smtClean="0"/>
              <a:t>kontekstu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vršnjačkog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nasilja</a:t>
            </a:r>
            <a:r>
              <a:rPr lang="de-DE" sz="2000" b="1" dirty="0" smtClean="0"/>
              <a:t>, cyber-</a:t>
            </a:r>
            <a:r>
              <a:rPr lang="de-DE" sz="2000" b="1" dirty="0" err="1" smtClean="0"/>
              <a:t>bullying</a:t>
            </a:r>
            <a:r>
              <a:rPr lang="de-DE" sz="2000" b="1" dirty="0" smtClean="0"/>
              <a:t> je </a:t>
            </a:r>
            <a:r>
              <a:rPr lang="de-DE" sz="2000" b="1" dirty="0" err="1" smtClean="0"/>
              <a:t>kada</a:t>
            </a:r>
            <a:r>
              <a:rPr lang="de-DE" sz="2000" b="1" dirty="0" smtClean="0"/>
              <a:t> je </a:t>
            </a:r>
            <a:r>
              <a:rPr lang="de-DE" sz="2000" b="1" dirty="0" err="1" smtClean="0"/>
              <a:t>dijete</a:t>
            </a:r>
            <a:r>
              <a:rPr lang="de-DE" sz="2000" b="1" dirty="0" smtClean="0"/>
              <a:t> u </a:t>
            </a:r>
            <a:r>
              <a:rPr lang="de-DE" sz="2000" b="1" dirty="0" err="1" smtClean="0"/>
              <a:t>osnovnoj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ili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srednjoj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školi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napadnuto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strane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drugog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djeteta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ili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grupe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djece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putem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interneta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ili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mobitela</a:t>
            </a:r>
            <a:r>
              <a:rPr lang="de-DE" sz="2000" b="1" dirty="0" smtClean="0"/>
              <a:t>. </a:t>
            </a:r>
            <a:r>
              <a:rPr lang="de-DE" sz="2000" b="1" dirty="0" err="1" smtClean="0"/>
              <a:t>Ono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čime</a:t>
            </a:r>
            <a:r>
              <a:rPr lang="de-DE" sz="2000" b="1" dirty="0" smtClean="0"/>
              <a:t> cyber-</a:t>
            </a:r>
            <a:r>
              <a:rPr lang="de-DE" sz="2000" b="1" dirty="0" err="1" smtClean="0"/>
              <a:t>bullying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spada</a:t>
            </a:r>
            <a:r>
              <a:rPr lang="de-DE" sz="2000" b="1" dirty="0" smtClean="0"/>
              <a:t> u </a:t>
            </a:r>
            <a:r>
              <a:rPr lang="de-DE" sz="2000" b="1" dirty="0" err="1" smtClean="0"/>
              <a:t>kategoriju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vršnjačkog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nasilja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putem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interneta</a:t>
            </a:r>
            <a:r>
              <a:rPr lang="de-DE" sz="2000" b="1" dirty="0" smtClean="0"/>
              <a:t> je da </a:t>
            </a:r>
            <a:r>
              <a:rPr lang="de-DE" sz="2000" b="1" dirty="0" err="1" smtClean="0"/>
              <a:t>su</a:t>
            </a:r>
            <a:r>
              <a:rPr lang="de-DE" sz="2000" b="1" dirty="0" smtClean="0"/>
              <a:t> i </a:t>
            </a:r>
            <a:r>
              <a:rPr lang="de-DE" sz="2000" b="1" dirty="0" err="1" smtClean="0"/>
              <a:t>žrtva</a:t>
            </a:r>
            <a:r>
              <a:rPr lang="de-DE" sz="2000" b="1" dirty="0" smtClean="0"/>
              <a:t> i </a:t>
            </a:r>
            <a:r>
              <a:rPr lang="de-DE" sz="2000" b="1" dirty="0" err="1" smtClean="0"/>
              <a:t>zlostavljač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maloljetni</a:t>
            </a:r>
            <a:r>
              <a:rPr lang="de-DE" sz="2000" b="1" dirty="0" smtClean="0"/>
              <a:t>. </a:t>
            </a:r>
            <a:r>
              <a:rPr lang="de-DE" sz="2000" b="1" dirty="0" err="1" smtClean="0"/>
              <a:t>Ipak</a:t>
            </a:r>
            <a:r>
              <a:rPr lang="de-DE" sz="2000" b="1" dirty="0" smtClean="0"/>
              <a:t>, </a:t>
            </a:r>
            <a:r>
              <a:rPr lang="de-DE" sz="2000" b="1" dirty="0" err="1" smtClean="0"/>
              <a:t>bitno</a:t>
            </a:r>
            <a:r>
              <a:rPr lang="de-DE" sz="2000" b="1" dirty="0" smtClean="0"/>
              <a:t> je </a:t>
            </a:r>
            <a:r>
              <a:rPr lang="de-DE" sz="2000" b="1" dirty="0" err="1" smtClean="0"/>
              <a:t>reći</a:t>
            </a:r>
            <a:r>
              <a:rPr lang="de-DE" sz="2000" b="1" dirty="0" smtClean="0"/>
              <a:t> da je </a:t>
            </a:r>
            <a:r>
              <a:rPr lang="de-DE" sz="2000" b="1" dirty="0" err="1" smtClean="0"/>
              <a:t>ovaj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vid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nasilja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jednako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zastupljen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među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odraslima</a:t>
            </a:r>
            <a:r>
              <a:rPr lang="de-DE" sz="2000" b="1" dirty="0" smtClean="0"/>
              <a:t> i </a:t>
            </a:r>
            <a:r>
              <a:rPr lang="de-DE" sz="2000" b="1" dirty="0" err="1" smtClean="0"/>
              <a:t>djecom</a:t>
            </a:r>
            <a:r>
              <a:rPr lang="de-DE" sz="2000" b="1" dirty="0" smtClean="0"/>
              <a:t>.</a:t>
            </a:r>
            <a:endParaRPr lang="de-DE" sz="20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453" y="3207823"/>
            <a:ext cx="4154905" cy="327687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00487"/>
            <a:ext cx="3705726" cy="262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545432" y="518772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 b="1" dirty="0" err="1" smtClean="0"/>
              <a:t>Vršnjačko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nasilje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putem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interneta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ima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nekoliko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važnih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odlika</a:t>
            </a:r>
            <a:r>
              <a:rPr lang="de-DE" sz="2000" b="1" dirty="0" smtClean="0"/>
              <a:t>, </a:t>
            </a:r>
            <a:r>
              <a:rPr lang="de-DE" sz="2000" b="1" dirty="0" err="1" smtClean="0"/>
              <a:t>odnosno</a:t>
            </a:r>
            <a:r>
              <a:rPr lang="de-DE" sz="2000" b="1" dirty="0" smtClean="0"/>
              <a:t>, </a:t>
            </a:r>
            <a:r>
              <a:rPr lang="de-DE" sz="2000" b="1" dirty="0" err="1" smtClean="0"/>
              <a:t>ono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može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biti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anonimno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ili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otvoreno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pojedinačno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ili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grupno</a:t>
            </a:r>
            <a:r>
              <a:rPr lang="de-DE" sz="2000" b="1" dirty="0" smtClean="0"/>
              <a:t>. </a:t>
            </a:r>
            <a:r>
              <a:rPr lang="de-DE" sz="2000" b="1" dirty="0" err="1" smtClean="0"/>
              <a:t>Najčešći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tip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nasilja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putem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interneta</a:t>
            </a:r>
            <a:r>
              <a:rPr lang="de-DE" sz="2000" b="1" dirty="0" smtClean="0"/>
              <a:t> je </a:t>
            </a:r>
            <a:r>
              <a:rPr lang="de-DE" sz="2000" b="1" dirty="0" err="1" smtClean="0"/>
              <a:t>kada</a:t>
            </a:r>
            <a:r>
              <a:rPr lang="de-DE" sz="2000" b="1" dirty="0" smtClean="0"/>
              <a:t> je </a:t>
            </a:r>
            <a:r>
              <a:rPr lang="de-DE" sz="2000" b="1" dirty="0" err="1" smtClean="0"/>
              <a:t>nasilnik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anoniman</a:t>
            </a:r>
            <a:endParaRPr lang="de-DE" sz="2000" b="1" dirty="0"/>
          </a:p>
        </p:txBody>
      </p:sp>
      <p:sp>
        <p:nvSpPr>
          <p:cNvPr id="3" name="Pravokutnik 2"/>
          <p:cNvSpPr/>
          <p:nvPr/>
        </p:nvSpPr>
        <p:spPr>
          <a:xfrm>
            <a:off x="6336632" y="5389693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 b="1" dirty="0" err="1" smtClean="0"/>
              <a:t>Važno</a:t>
            </a:r>
            <a:r>
              <a:rPr lang="de-DE" sz="2000" b="1" dirty="0" smtClean="0"/>
              <a:t> je </a:t>
            </a:r>
            <a:r>
              <a:rPr lang="de-DE" sz="2000" b="1" dirty="0" err="1" smtClean="0"/>
              <a:t>prijaviti</a:t>
            </a:r>
            <a:r>
              <a:rPr lang="de-DE" sz="2000" b="1" dirty="0" smtClean="0"/>
              <a:t> i </a:t>
            </a:r>
            <a:r>
              <a:rPr lang="de-DE" sz="2000" b="1" dirty="0" err="1" smtClean="0"/>
              <a:t>tretirati</a:t>
            </a:r>
            <a:r>
              <a:rPr lang="de-DE" sz="2000" b="1" dirty="0" smtClean="0"/>
              <a:t> cyber-</a:t>
            </a:r>
            <a:r>
              <a:rPr lang="de-DE" sz="2000" b="1" dirty="0" err="1" smtClean="0"/>
              <a:t>bullying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isto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kao</a:t>
            </a:r>
            <a:r>
              <a:rPr lang="de-DE" sz="2000" b="1" dirty="0" smtClean="0"/>
              <a:t> i </a:t>
            </a:r>
            <a:r>
              <a:rPr lang="de-DE" sz="2000" b="1" dirty="0" err="1" smtClean="0"/>
              <a:t>svaki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drugi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tip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nasilja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zato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što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cyber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zlostavljači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često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vrše</a:t>
            </a:r>
            <a:r>
              <a:rPr lang="de-DE" sz="2000" b="1" dirty="0" smtClean="0"/>
              <a:t> i </a:t>
            </a:r>
            <a:r>
              <a:rPr lang="de-DE" sz="2000" b="1" dirty="0" err="1" smtClean="0"/>
              <a:t>druge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oblike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zlostavljanja</a:t>
            </a:r>
            <a:r>
              <a:rPr lang="de-DE" sz="2000" b="1" dirty="0" smtClean="0"/>
              <a:t>.</a:t>
            </a:r>
            <a:endParaRPr lang="de-DE" sz="20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20" y="2524125"/>
            <a:ext cx="10796337" cy="273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2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379621" y="593104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0" dirty="0" err="1" smtClean="0"/>
              <a:t>Uzroci</a:t>
            </a:r>
            <a:r>
              <a:rPr lang="de-DE" sz="6000" dirty="0" smtClean="0"/>
              <a:t> </a:t>
            </a:r>
            <a:r>
              <a:rPr lang="de-DE" sz="6000" dirty="0" err="1" smtClean="0"/>
              <a:t>nasilnih</a:t>
            </a:r>
            <a:endParaRPr lang="de-DE" sz="6000" dirty="0" smtClean="0"/>
          </a:p>
          <a:p>
            <a:r>
              <a:rPr lang="de-DE" sz="6000" dirty="0" err="1" smtClean="0"/>
              <a:t>ponašanja</a:t>
            </a:r>
            <a:r>
              <a:rPr lang="de-DE" sz="6000" dirty="0" smtClean="0"/>
              <a:t> </a:t>
            </a:r>
            <a:r>
              <a:rPr lang="de-DE" sz="6000" dirty="0" err="1" smtClean="0"/>
              <a:t>među</a:t>
            </a:r>
            <a:endParaRPr lang="de-DE" sz="6000" dirty="0" smtClean="0"/>
          </a:p>
          <a:p>
            <a:r>
              <a:rPr lang="de-DE" sz="6000" dirty="0" err="1" smtClean="0"/>
              <a:t>mladima</a:t>
            </a:r>
            <a:r>
              <a:rPr lang="de-DE" sz="6000" dirty="0" smtClean="0"/>
              <a:t> </a:t>
            </a:r>
            <a:endParaRPr lang="de-DE" sz="60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21416">
            <a:off x="7299158" y="868390"/>
            <a:ext cx="4186990" cy="248917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669" y="4378756"/>
            <a:ext cx="5183384" cy="213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5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818147" y="393629"/>
            <a:ext cx="72510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 </a:t>
            </a:r>
            <a:r>
              <a:rPr lang="hr-HR" sz="2400" b="1" dirty="0" err="1"/>
              <a:t>Z</a:t>
            </a:r>
            <a:r>
              <a:rPr lang="de-DE" sz="2400" b="1" dirty="0" smtClean="0"/>
              <a:t>a </a:t>
            </a:r>
            <a:r>
              <a:rPr lang="de-DE" sz="2400" b="1" dirty="0" err="1" smtClean="0"/>
              <a:t>nasilna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ponašanja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odgovornima</a:t>
            </a:r>
            <a:r>
              <a:rPr lang="de-DE" sz="2400" b="1" dirty="0" smtClean="0"/>
              <a:t> se </a:t>
            </a:r>
            <a:r>
              <a:rPr lang="de-DE" sz="2400" b="1" dirty="0" err="1" smtClean="0"/>
              <a:t>smatraju</a:t>
            </a:r>
            <a:endParaRPr lang="de-DE" sz="2400" b="1" dirty="0" smtClean="0"/>
          </a:p>
          <a:p>
            <a:r>
              <a:rPr lang="de-DE" sz="2400" b="1" dirty="0" err="1" smtClean="0"/>
              <a:t>obitelj</a:t>
            </a:r>
            <a:r>
              <a:rPr lang="de-DE" sz="2400" b="1" dirty="0" smtClean="0"/>
              <a:t> i </a:t>
            </a:r>
            <a:r>
              <a:rPr lang="de-DE" sz="2400" b="1" dirty="0" err="1" smtClean="0"/>
              <a:t>društvo</a:t>
            </a:r>
            <a:r>
              <a:rPr lang="de-DE" sz="2400" b="1" dirty="0" smtClean="0"/>
              <a:t> u </a:t>
            </a:r>
            <a:r>
              <a:rPr lang="de-DE" sz="2400" b="1" dirty="0" err="1" smtClean="0"/>
              <a:t>kojem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živimo</a:t>
            </a:r>
            <a:r>
              <a:rPr lang="de-DE" sz="2400" b="1" dirty="0" smtClean="0"/>
              <a:t>, </a:t>
            </a:r>
            <a:r>
              <a:rPr lang="de-DE" sz="2400" b="1" dirty="0" err="1" smtClean="0"/>
              <a:t>tj</a:t>
            </a:r>
            <a:r>
              <a:rPr lang="de-DE" sz="2400" b="1" dirty="0" smtClean="0"/>
              <a:t>. </a:t>
            </a:r>
            <a:r>
              <a:rPr lang="de-DE" sz="2400" b="1" dirty="0" err="1" smtClean="0"/>
              <a:t>različiti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socioekonomski</a:t>
            </a:r>
            <a:r>
              <a:rPr lang="de-DE" sz="2400" b="1" dirty="0" smtClean="0"/>
              <a:t>, </a:t>
            </a:r>
            <a:r>
              <a:rPr lang="de-DE" sz="2400" b="1" dirty="0" err="1" smtClean="0"/>
              <a:t>strukturalni</a:t>
            </a:r>
            <a:r>
              <a:rPr lang="de-DE" sz="2400" b="1" dirty="0" smtClean="0"/>
              <a:t> i </a:t>
            </a:r>
            <a:r>
              <a:rPr lang="de-DE" sz="2400" b="1" dirty="0" err="1" smtClean="0"/>
              <a:t>drugi</a:t>
            </a:r>
            <a:endParaRPr lang="de-DE" sz="2400" b="1" dirty="0" smtClean="0"/>
          </a:p>
          <a:p>
            <a:r>
              <a:rPr lang="de-DE" sz="2400" b="1" dirty="0" err="1" smtClean="0"/>
              <a:t>društveni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čimbenici</a:t>
            </a:r>
            <a:r>
              <a:rPr lang="de-DE" sz="2400" b="1" dirty="0" smtClean="0"/>
              <a:t>, </a:t>
            </a:r>
            <a:r>
              <a:rPr lang="de-DE" sz="2400" b="1" dirty="0" err="1" smtClean="0"/>
              <a:t>poput</a:t>
            </a:r>
            <a:r>
              <a:rPr lang="de-DE" sz="2400" b="1" dirty="0" smtClean="0"/>
              <a:t> </a:t>
            </a:r>
            <a:r>
              <a:rPr lang="de-DE" sz="2800" b="1" dirty="0" err="1" smtClean="0"/>
              <a:t>siromaštva</a:t>
            </a:r>
            <a:r>
              <a:rPr lang="de-DE" sz="2400" b="1" dirty="0" smtClean="0"/>
              <a:t>, </a:t>
            </a:r>
            <a:r>
              <a:rPr lang="de-DE" sz="2400" b="1" dirty="0" err="1" smtClean="0"/>
              <a:t>prenapučenosti</a:t>
            </a:r>
            <a:r>
              <a:rPr lang="de-DE" sz="2400" b="1" dirty="0" smtClean="0"/>
              <a:t>, </a:t>
            </a:r>
            <a:r>
              <a:rPr lang="de-DE" sz="2800" b="1" dirty="0" err="1" smtClean="0"/>
              <a:t>izolacije</a:t>
            </a:r>
            <a:r>
              <a:rPr lang="de-DE" sz="2400" b="1" dirty="0" smtClean="0"/>
              <a:t>, </a:t>
            </a:r>
            <a:r>
              <a:rPr lang="de-DE" sz="2400" b="1" dirty="0" err="1" smtClean="0"/>
              <a:t>nepovoljnih</a:t>
            </a:r>
            <a:endParaRPr lang="de-DE" sz="2400" b="1" dirty="0" smtClean="0"/>
          </a:p>
          <a:p>
            <a:r>
              <a:rPr lang="de-DE" sz="2400" b="1" dirty="0" err="1" smtClean="0"/>
              <a:t>radnih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uvjeta</a:t>
            </a:r>
            <a:r>
              <a:rPr lang="de-DE" sz="2400" b="1" dirty="0" smtClean="0"/>
              <a:t>, </a:t>
            </a:r>
            <a:r>
              <a:rPr lang="de-DE" sz="2400" b="1" dirty="0" err="1" smtClean="0"/>
              <a:t>kulturnih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vrijednosti</a:t>
            </a:r>
            <a:r>
              <a:rPr lang="de-DE" sz="2400" b="1" dirty="0" smtClean="0"/>
              <a:t>, </a:t>
            </a:r>
            <a:r>
              <a:rPr lang="de-DE" sz="2800" b="1" dirty="0" err="1" smtClean="0"/>
              <a:t>utjecaja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medija</a:t>
            </a:r>
            <a:r>
              <a:rPr lang="de-DE" sz="2400" b="1" dirty="0" smtClean="0"/>
              <a:t>, </a:t>
            </a:r>
            <a:r>
              <a:rPr lang="de-DE" sz="2400" b="1" dirty="0" err="1" smtClean="0"/>
              <a:t>dostupnosti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oružja</a:t>
            </a:r>
            <a:r>
              <a:rPr lang="de-DE" sz="2400" b="1" dirty="0" smtClean="0"/>
              <a:t> i </a:t>
            </a:r>
            <a:r>
              <a:rPr lang="de-DE" sz="2400" b="1" dirty="0" err="1" smtClean="0"/>
              <a:t>sl</a:t>
            </a:r>
            <a:r>
              <a:rPr lang="de-DE" sz="2400" b="1" dirty="0" smtClean="0"/>
              <a:t>. </a:t>
            </a:r>
            <a:r>
              <a:rPr lang="de-DE" sz="2400" b="1" dirty="0" err="1" smtClean="0"/>
              <a:t>Jedan</a:t>
            </a:r>
            <a:endParaRPr lang="de-DE" sz="2400" b="1" dirty="0" smtClean="0"/>
          </a:p>
          <a:p>
            <a:r>
              <a:rPr lang="de-DE" sz="2400" b="1" dirty="0" err="1" smtClean="0"/>
              <a:t>od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novijih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modela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koji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objašnjava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nasilno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ponašanje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među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mladima</a:t>
            </a:r>
            <a:r>
              <a:rPr lang="de-DE" sz="2400" b="1" dirty="0" smtClean="0"/>
              <a:t> je </a:t>
            </a:r>
            <a:r>
              <a:rPr lang="de-DE" sz="2400" b="1" dirty="0" err="1" smtClean="0"/>
              <a:t>prisutnost</a:t>
            </a:r>
            <a:endParaRPr lang="de-DE" sz="2400" b="1" dirty="0" smtClean="0"/>
          </a:p>
          <a:p>
            <a:r>
              <a:rPr lang="de-DE" sz="2400" b="1" dirty="0" err="1" smtClean="0"/>
              <a:t>nasilja</a:t>
            </a:r>
            <a:r>
              <a:rPr lang="de-DE" sz="2400" b="1" dirty="0" smtClean="0"/>
              <a:t> u </a:t>
            </a:r>
            <a:r>
              <a:rPr lang="de-DE" sz="2400" b="1" dirty="0" err="1" smtClean="0"/>
              <a:t>medijima</a:t>
            </a:r>
            <a:r>
              <a:rPr lang="hr-HR" sz="2400" b="1" dirty="0" smtClean="0"/>
              <a:t>.</a:t>
            </a:r>
            <a:endParaRPr lang="de-DE" sz="2400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116" y="3705726"/>
            <a:ext cx="4515351" cy="288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6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898358" y="552454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 b="1" dirty="0" err="1" smtClean="0"/>
              <a:t>Često</a:t>
            </a:r>
            <a:r>
              <a:rPr lang="de-DE" sz="2000" b="1" dirty="0" smtClean="0"/>
              <a:t>, </a:t>
            </a:r>
            <a:r>
              <a:rPr lang="de-DE" sz="2000" b="1" dirty="0" err="1" smtClean="0"/>
              <a:t>dijete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koje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gleda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nasilje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ili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ga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trpi</a:t>
            </a:r>
            <a:r>
              <a:rPr lang="de-DE" sz="2000" b="1" dirty="0" smtClean="0"/>
              <a:t>, </a:t>
            </a:r>
            <a:r>
              <a:rPr lang="de-DE" sz="2000" b="1" dirty="0" err="1" smtClean="0"/>
              <a:t>svoju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bol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prenosi</a:t>
            </a:r>
            <a:r>
              <a:rPr lang="de-DE" sz="2000" b="1" dirty="0" smtClean="0"/>
              <a:t> u </a:t>
            </a:r>
            <a:r>
              <a:rPr lang="de-DE" sz="2000" b="1" dirty="0" err="1" smtClean="0"/>
              <a:t>agresivnost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prema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slabijima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sebe</a:t>
            </a:r>
            <a:r>
              <a:rPr lang="de-DE" sz="2000" b="1" dirty="0" smtClean="0"/>
              <a:t>. </a:t>
            </a:r>
            <a:r>
              <a:rPr lang="de-DE" sz="2000" b="1" dirty="0" err="1" smtClean="0"/>
              <a:t>No</a:t>
            </a:r>
            <a:r>
              <a:rPr lang="de-DE" sz="2000" b="1" dirty="0" smtClean="0"/>
              <a:t>, </a:t>
            </a:r>
            <a:r>
              <a:rPr lang="de-DE" sz="2000" b="1" dirty="0" err="1" smtClean="0"/>
              <a:t>svako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neprihvatljivo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ponašanje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koje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ugrožava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druge</a:t>
            </a:r>
            <a:r>
              <a:rPr lang="de-DE" sz="2000" b="1" dirty="0" smtClean="0"/>
              <a:t>, </a:t>
            </a:r>
            <a:r>
              <a:rPr lang="de-DE" sz="2000" b="1" dirty="0" err="1" smtClean="0"/>
              <a:t>zahtijeva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određenu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modifikaciju</a:t>
            </a:r>
            <a:r>
              <a:rPr lang="de-DE" sz="2000" b="1" dirty="0" smtClean="0"/>
              <a:t> i </a:t>
            </a:r>
            <a:r>
              <a:rPr lang="de-DE" sz="2000" b="1" dirty="0" err="1" smtClean="0"/>
              <a:t>prilagođavanje</a:t>
            </a:r>
            <a:r>
              <a:rPr lang="de-DE" sz="2000" b="1" dirty="0" smtClean="0"/>
              <a:t>. </a:t>
            </a:r>
            <a:r>
              <a:rPr lang="de-DE" sz="2000" b="1" dirty="0" err="1" smtClean="0"/>
              <a:t>Za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ovaj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proces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su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odgovorni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roditelji</a:t>
            </a:r>
            <a:r>
              <a:rPr lang="de-DE" sz="2000" b="1" dirty="0" smtClean="0"/>
              <a:t>, </a:t>
            </a:r>
            <a:r>
              <a:rPr lang="de-DE" sz="2000" b="1" dirty="0" err="1" smtClean="0"/>
              <a:t>škola</a:t>
            </a:r>
            <a:r>
              <a:rPr lang="de-DE" sz="2000" b="1" dirty="0" smtClean="0"/>
              <a:t>, </a:t>
            </a:r>
            <a:r>
              <a:rPr lang="de-DE" sz="2000" b="1" dirty="0" err="1" smtClean="0"/>
              <a:t>društvo</a:t>
            </a:r>
            <a:r>
              <a:rPr lang="de-DE" sz="2000" b="1" dirty="0" smtClean="0"/>
              <a:t>, a </a:t>
            </a:r>
            <a:r>
              <a:rPr lang="de-DE" sz="2000" b="1" dirty="0" err="1" smtClean="0"/>
              <a:t>ukoliko</a:t>
            </a:r>
            <a:r>
              <a:rPr lang="de-DE" sz="2000" b="1" dirty="0" smtClean="0"/>
              <a:t> je </a:t>
            </a:r>
            <a:r>
              <a:rPr lang="de-DE" sz="2000" b="1" dirty="0" err="1" smtClean="0"/>
              <a:t>potrebno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uključuju</a:t>
            </a:r>
            <a:r>
              <a:rPr lang="de-DE" sz="2000" b="1" dirty="0" smtClean="0"/>
              <a:t> se </a:t>
            </a:r>
            <a:r>
              <a:rPr lang="de-DE" sz="2000" b="1" dirty="0" err="1" smtClean="0"/>
              <a:t>policija</a:t>
            </a:r>
            <a:r>
              <a:rPr lang="de-DE" sz="2000" b="1" dirty="0" smtClean="0"/>
              <a:t>, </a:t>
            </a:r>
            <a:r>
              <a:rPr lang="de-DE" sz="2000" b="1" dirty="0" err="1" smtClean="0"/>
              <a:t>psiholog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ili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socijalni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radnik</a:t>
            </a:r>
            <a:r>
              <a:rPr lang="de-DE" sz="2000" b="1" dirty="0" smtClean="0"/>
              <a:t>.</a:t>
            </a:r>
            <a:endParaRPr lang="de-DE" sz="2000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747" y="621385"/>
            <a:ext cx="4668253" cy="293996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68655">
            <a:off x="2819207" y="3707188"/>
            <a:ext cx="4605087" cy="255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1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786064" y="263695"/>
            <a:ext cx="6096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3200" b="1" dirty="0" err="1" smtClean="0"/>
              <a:t>Uloga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roditelja</a:t>
            </a:r>
            <a:r>
              <a:rPr lang="de-DE" sz="3200" b="1" dirty="0" smtClean="0"/>
              <a:t> u </a:t>
            </a:r>
            <a:r>
              <a:rPr lang="de-DE" sz="3200" b="1" dirty="0" err="1" smtClean="0"/>
              <a:t>prevenciji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nasilja</a:t>
            </a:r>
            <a:endParaRPr lang="de-DE" sz="3200" b="1" dirty="0" smtClean="0"/>
          </a:p>
          <a:p>
            <a:endParaRPr lang="de-DE" sz="2000" b="1" dirty="0" smtClean="0"/>
          </a:p>
          <a:p>
            <a:r>
              <a:rPr lang="de-DE" sz="2000" b="1" dirty="0" err="1" smtClean="0"/>
              <a:t>Istraživanja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su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pokazala</a:t>
            </a:r>
            <a:r>
              <a:rPr lang="de-DE" sz="2000" b="1" dirty="0" smtClean="0"/>
              <a:t> da se </a:t>
            </a:r>
            <a:r>
              <a:rPr lang="de-DE" sz="2000" b="1" dirty="0" err="1" smtClean="0"/>
              <a:t>nasilno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ponašanje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uči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ili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spr</a:t>
            </a:r>
            <a:r>
              <a:rPr lang="hr-HR" sz="2000" b="1" dirty="0" smtClean="0"/>
              <a:t>e</a:t>
            </a:r>
            <a:r>
              <a:rPr lang="de-DE" sz="2000" b="1" dirty="0" err="1" smtClean="0"/>
              <a:t>čava</a:t>
            </a:r>
            <a:r>
              <a:rPr lang="de-DE" sz="2000" b="1" dirty="0" smtClean="0"/>
              <a:t> u </a:t>
            </a:r>
            <a:r>
              <a:rPr lang="de-DE" sz="2000" b="1" dirty="0" err="1" smtClean="0"/>
              <a:t>ranim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godinama</a:t>
            </a:r>
            <a:r>
              <a:rPr lang="de-DE" sz="2000" b="1" dirty="0" smtClean="0"/>
              <a:t>. </a:t>
            </a:r>
            <a:r>
              <a:rPr lang="de-DE" sz="2000" b="1" dirty="0" err="1" smtClean="0"/>
              <a:t>Roditelji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imaju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važnu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ulogu</a:t>
            </a:r>
            <a:r>
              <a:rPr lang="de-DE" sz="2000" b="1" dirty="0" smtClean="0"/>
              <a:t> u </a:t>
            </a:r>
            <a:r>
              <a:rPr lang="de-DE" sz="2000" b="1" dirty="0" err="1" smtClean="0"/>
              <a:t>ovom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procesu</a:t>
            </a:r>
            <a:r>
              <a:rPr lang="de-DE" sz="2000" b="1" dirty="0" smtClean="0"/>
              <a:t>. </a:t>
            </a:r>
            <a:r>
              <a:rPr lang="de-DE" sz="2000" b="1" dirty="0" err="1" smtClean="0"/>
              <a:t>Svakom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djetetu</a:t>
            </a:r>
            <a:r>
              <a:rPr lang="de-DE" sz="2000" b="1" dirty="0" smtClean="0"/>
              <a:t> je </a:t>
            </a:r>
            <a:r>
              <a:rPr lang="de-DE" sz="2000" b="1" dirty="0" err="1" smtClean="0"/>
              <a:t>potreban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odnos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pun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razumijevanja</a:t>
            </a:r>
            <a:r>
              <a:rPr lang="de-DE" sz="2000" b="1" dirty="0" smtClean="0"/>
              <a:t>, </a:t>
            </a:r>
            <a:r>
              <a:rPr lang="de-DE" sz="2000" b="1" dirty="0" err="1" smtClean="0"/>
              <a:t>kako</a:t>
            </a:r>
            <a:r>
              <a:rPr lang="de-DE" sz="2000" b="1" dirty="0" smtClean="0"/>
              <a:t> bi se </a:t>
            </a:r>
            <a:r>
              <a:rPr lang="de-DE" sz="2000" b="1" dirty="0" err="1" smtClean="0"/>
              <a:t>osjećali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sigurno</a:t>
            </a:r>
            <a:r>
              <a:rPr lang="de-DE" sz="2000" b="1" dirty="0" smtClean="0"/>
              <a:t> i </a:t>
            </a:r>
            <a:r>
              <a:rPr lang="de-DE" sz="2000" b="1" dirty="0" err="1" smtClean="0"/>
              <a:t>razvili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osjećaj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povjerenja</a:t>
            </a:r>
            <a:endParaRPr lang="de-DE" sz="2000" b="1" dirty="0"/>
          </a:p>
        </p:txBody>
      </p:sp>
      <p:sp>
        <p:nvSpPr>
          <p:cNvPr id="3" name="Pravokutnik 2"/>
          <p:cNvSpPr/>
          <p:nvPr/>
        </p:nvSpPr>
        <p:spPr>
          <a:xfrm>
            <a:off x="6240379" y="4031993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 b="1" dirty="0" err="1" smtClean="0"/>
              <a:t>Jedna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uloga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roditelja</a:t>
            </a:r>
            <a:r>
              <a:rPr lang="de-DE" sz="2000" b="1" dirty="0" smtClean="0"/>
              <a:t> je </a:t>
            </a:r>
            <a:r>
              <a:rPr lang="de-DE" sz="2000" b="1" dirty="0" err="1" smtClean="0"/>
              <a:t>naučiti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dijete</a:t>
            </a:r>
            <a:r>
              <a:rPr lang="de-DE" sz="2000" b="1" dirty="0" smtClean="0"/>
              <a:t> da se </a:t>
            </a:r>
            <a:r>
              <a:rPr lang="de-DE" sz="2000" b="1" dirty="0" err="1" smtClean="0"/>
              <a:t>izvini</a:t>
            </a:r>
            <a:r>
              <a:rPr lang="de-DE" sz="2000" b="1" dirty="0" smtClean="0"/>
              <a:t> i </a:t>
            </a:r>
            <a:r>
              <a:rPr lang="de-DE" sz="2000" b="1" dirty="0" err="1" smtClean="0"/>
              <a:t>popravi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greške</a:t>
            </a:r>
            <a:r>
              <a:rPr lang="de-DE" sz="2000" b="1" dirty="0" smtClean="0"/>
              <a:t>, </a:t>
            </a:r>
            <a:r>
              <a:rPr lang="de-DE" sz="2000" b="1" dirty="0" err="1" smtClean="0"/>
              <a:t>ukoliko</a:t>
            </a:r>
            <a:r>
              <a:rPr lang="de-DE" sz="2000" b="1" dirty="0" smtClean="0"/>
              <a:t> se </a:t>
            </a:r>
            <a:r>
              <a:rPr lang="de-DE" sz="2000" b="1" dirty="0" err="1" smtClean="0"/>
              <a:t>ponaša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nasilno</a:t>
            </a:r>
            <a:r>
              <a:rPr lang="de-DE" sz="2000" b="1" dirty="0" smtClean="0"/>
              <a:t>, </a:t>
            </a:r>
            <a:r>
              <a:rPr lang="de-DE" sz="2000" b="1" dirty="0" err="1" smtClean="0"/>
              <a:t>ili</a:t>
            </a:r>
            <a:r>
              <a:rPr lang="de-DE" sz="2000" b="1" dirty="0" smtClean="0"/>
              <a:t> da </a:t>
            </a:r>
            <a:r>
              <a:rPr lang="de-DE" sz="2000" b="1" dirty="0" err="1" smtClean="0"/>
              <a:t>ga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potpuno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podrži</a:t>
            </a:r>
            <a:r>
              <a:rPr lang="de-DE" sz="2000" b="1" dirty="0" smtClean="0"/>
              <a:t> i </a:t>
            </a:r>
            <a:r>
              <a:rPr lang="de-DE" sz="2000" b="1" dirty="0" err="1" smtClean="0"/>
              <a:t>zaštiti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ukoliko</a:t>
            </a:r>
            <a:r>
              <a:rPr lang="de-DE" sz="2000" b="1" dirty="0" smtClean="0"/>
              <a:t> je </a:t>
            </a:r>
            <a:r>
              <a:rPr lang="de-DE" sz="2000" b="1" dirty="0" err="1" smtClean="0"/>
              <a:t>doživjelo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vršnjačko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nasilje</a:t>
            </a:r>
            <a:r>
              <a:rPr lang="de-DE" sz="2000" b="1" dirty="0" smtClean="0"/>
              <a:t>.</a:t>
            </a:r>
            <a:endParaRPr lang="de-DE" sz="20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4312" y="744704"/>
            <a:ext cx="4149141" cy="261285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837" y="4383002"/>
            <a:ext cx="4424237" cy="235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673290" y="452103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3200" b="1" dirty="0" err="1" smtClean="0"/>
              <a:t>Uloga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škole</a:t>
            </a:r>
            <a:endParaRPr lang="de-DE" sz="3200" b="1" dirty="0" smtClean="0"/>
          </a:p>
          <a:p>
            <a:endParaRPr lang="de-DE" sz="2000" b="1" dirty="0" smtClean="0"/>
          </a:p>
          <a:p>
            <a:r>
              <a:rPr lang="de-DE" sz="2000" b="1" dirty="0" err="1" smtClean="0"/>
              <a:t>Međuvršnjačko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nasilje</a:t>
            </a:r>
            <a:r>
              <a:rPr lang="de-DE" sz="2000" b="1" dirty="0" smtClean="0"/>
              <a:t> se </a:t>
            </a:r>
            <a:r>
              <a:rPr lang="de-DE" sz="2000" b="1" dirty="0" err="1" smtClean="0"/>
              <a:t>najčešće</a:t>
            </a:r>
            <a:r>
              <a:rPr lang="de-DE" sz="2000" b="1" dirty="0" smtClean="0"/>
              <a:t> d</a:t>
            </a:r>
            <a:r>
              <a:rPr lang="hr-HR" sz="2000" b="1" dirty="0" err="1" smtClean="0"/>
              <a:t>ogađa</a:t>
            </a:r>
            <a:r>
              <a:rPr lang="de-DE" sz="2000" b="1" dirty="0" smtClean="0"/>
              <a:t> u </a:t>
            </a:r>
            <a:r>
              <a:rPr lang="de-DE" sz="2000" b="1" dirty="0" err="1" smtClean="0"/>
              <a:t>ili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blizu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škole</a:t>
            </a:r>
            <a:r>
              <a:rPr lang="de-DE" sz="2000" b="1" dirty="0" smtClean="0"/>
              <a:t>, </a:t>
            </a:r>
            <a:r>
              <a:rPr lang="de-DE" sz="2000" b="1" dirty="0" err="1" smtClean="0"/>
              <a:t>budući</a:t>
            </a:r>
            <a:r>
              <a:rPr lang="de-DE" sz="2000" b="1" dirty="0" smtClean="0"/>
              <a:t> da je </a:t>
            </a:r>
            <a:r>
              <a:rPr lang="de-DE" sz="2000" b="1" dirty="0" err="1" smtClean="0"/>
              <a:t>to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mjesto</a:t>
            </a:r>
            <a:r>
              <a:rPr lang="de-DE" sz="2000" b="1" dirty="0" smtClean="0"/>
              <a:t> na </a:t>
            </a:r>
            <a:r>
              <a:rPr lang="de-DE" sz="2000" b="1" dirty="0" err="1" smtClean="0"/>
              <a:t>kojem</a:t>
            </a:r>
            <a:r>
              <a:rPr lang="de-DE" sz="2000" b="1" dirty="0" smtClean="0"/>
              <a:t> se </a:t>
            </a:r>
            <a:r>
              <a:rPr lang="de-DE" sz="2000" b="1" dirty="0" err="1" smtClean="0"/>
              <a:t>djeca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najčešće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međusobno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susreću</a:t>
            </a:r>
            <a:r>
              <a:rPr lang="de-DE" sz="2000" b="1" dirty="0" smtClean="0"/>
              <a:t>.</a:t>
            </a:r>
            <a:endParaRPr lang="de-DE" sz="2000" b="1" dirty="0"/>
          </a:p>
        </p:txBody>
      </p:sp>
      <p:sp>
        <p:nvSpPr>
          <p:cNvPr id="3" name="Pravokutnik 2"/>
          <p:cNvSpPr/>
          <p:nvPr/>
        </p:nvSpPr>
        <p:spPr>
          <a:xfrm>
            <a:off x="6255225" y="4612649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 b="1" dirty="0" err="1" smtClean="0"/>
              <a:t>Zlostavljanje</a:t>
            </a:r>
            <a:r>
              <a:rPr lang="de-DE" sz="2000" b="1" dirty="0" smtClean="0"/>
              <a:t> se </a:t>
            </a:r>
            <a:r>
              <a:rPr lang="de-DE" sz="2000" b="1" dirty="0" err="1" smtClean="0"/>
              <a:t>najčešće</a:t>
            </a:r>
            <a:r>
              <a:rPr lang="de-DE" sz="2000" b="1" dirty="0" smtClean="0"/>
              <a:t> d</a:t>
            </a:r>
            <a:r>
              <a:rPr lang="hr-HR" sz="2000" b="1" dirty="0" err="1" smtClean="0"/>
              <a:t>ogađa</a:t>
            </a:r>
            <a:r>
              <a:rPr lang="de-DE" sz="2000" b="1" dirty="0" smtClean="0"/>
              <a:t> na </a:t>
            </a:r>
            <a:r>
              <a:rPr lang="de-DE" sz="2000" b="1" dirty="0" err="1" smtClean="0"/>
              <a:t>školskim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hodnicima</a:t>
            </a:r>
            <a:r>
              <a:rPr lang="de-DE" sz="2000" b="1" dirty="0" smtClean="0"/>
              <a:t>, </a:t>
            </a:r>
            <a:r>
              <a:rPr lang="de-DE" sz="2000" b="1" dirty="0" err="1" smtClean="0"/>
              <a:t>igralištima</a:t>
            </a:r>
            <a:r>
              <a:rPr lang="de-DE" sz="2000" b="1" dirty="0" smtClean="0"/>
              <a:t>, WC-</a:t>
            </a:r>
            <a:r>
              <a:rPr lang="de-DE" sz="2000" b="1" dirty="0" err="1" smtClean="0"/>
              <a:t>ima</a:t>
            </a:r>
            <a:r>
              <a:rPr lang="de-DE" sz="2000" b="1" dirty="0" smtClean="0"/>
              <a:t>, </a:t>
            </a:r>
            <a:r>
              <a:rPr lang="de-DE" sz="2000" b="1" dirty="0" err="1" smtClean="0"/>
              <a:t>ali</a:t>
            </a:r>
            <a:r>
              <a:rPr lang="de-DE" sz="2000" b="1" dirty="0" smtClean="0"/>
              <a:t> i u </a:t>
            </a:r>
            <a:r>
              <a:rPr lang="de-DE" sz="2000" b="1" dirty="0" err="1" smtClean="0"/>
              <a:t>razredu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pred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ostalim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učenicima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kao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svjedocima</a:t>
            </a:r>
            <a:r>
              <a:rPr lang="de-DE" sz="2000" b="1" dirty="0" smtClean="0"/>
              <a:t>. </a:t>
            </a:r>
            <a:r>
              <a:rPr lang="de-DE" sz="2000" b="1" dirty="0" err="1" smtClean="0"/>
              <a:t>Ono</a:t>
            </a:r>
            <a:r>
              <a:rPr lang="de-DE" sz="2000" b="1" dirty="0" smtClean="0"/>
              <a:t> se </a:t>
            </a:r>
            <a:r>
              <a:rPr lang="de-DE" sz="2000" b="1" dirty="0" err="1" smtClean="0"/>
              <a:t>može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događati</a:t>
            </a:r>
            <a:r>
              <a:rPr lang="de-DE" sz="2000" b="1" dirty="0" smtClean="0"/>
              <a:t> i na </a:t>
            </a:r>
            <a:r>
              <a:rPr lang="de-DE" sz="2000" b="1" dirty="0" err="1" smtClean="0"/>
              <a:t>ulicama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dok</a:t>
            </a:r>
            <a:r>
              <a:rPr lang="de-DE" sz="2000" b="1" dirty="0" smtClean="0"/>
              <a:t> se </a:t>
            </a:r>
            <a:r>
              <a:rPr lang="de-DE" sz="2000" b="1" dirty="0" err="1" smtClean="0"/>
              <a:t>djeca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vraćaju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kući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nakon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nastave</a:t>
            </a:r>
            <a:r>
              <a:rPr lang="de-DE" sz="2000" b="1" dirty="0" smtClean="0"/>
              <a:t>, u </a:t>
            </a:r>
            <a:r>
              <a:rPr lang="de-DE" sz="2000" b="1" dirty="0" err="1" smtClean="0"/>
              <a:t>javnim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prijevoznim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sredstvima</a:t>
            </a:r>
            <a:r>
              <a:rPr lang="de-DE" sz="2000" b="1" dirty="0" smtClean="0"/>
              <a:t>, </a:t>
            </a:r>
            <a:r>
              <a:rPr lang="de-DE" sz="2000" b="1" dirty="0" err="1" smtClean="0"/>
              <a:t>parkovima</a:t>
            </a:r>
            <a:r>
              <a:rPr lang="de-DE" sz="2000" b="1" dirty="0" smtClean="0"/>
              <a:t>, i </a:t>
            </a:r>
            <a:r>
              <a:rPr lang="de-DE" sz="2000" b="1" dirty="0" err="1" smtClean="0"/>
              <a:t>sl</a:t>
            </a:r>
            <a:r>
              <a:rPr lang="de-DE" sz="2000" b="1" dirty="0" smtClean="0"/>
              <a:t>.</a:t>
            </a:r>
            <a:endParaRPr lang="de-DE" sz="20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8252" y="609253"/>
            <a:ext cx="3852721" cy="259797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42" y="2836695"/>
            <a:ext cx="5431809" cy="371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2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91152" y="592624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b="1" dirty="0" err="1" smtClean="0"/>
              <a:t>Obaveza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nastavnika</a:t>
            </a:r>
            <a:r>
              <a:rPr lang="de-DE" sz="2000" b="1" dirty="0" smtClean="0"/>
              <a:t> i </a:t>
            </a:r>
            <a:r>
              <a:rPr lang="de-DE" sz="2000" b="1" dirty="0" err="1" smtClean="0"/>
              <a:t>škole</a:t>
            </a:r>
            <a:r>
              <a:rPr lang="de-DE" sz="2000" b="1" dirty="0" smtClean="0"/>
              <a:t> je da, </a:t>
            </a:r>
            <a:r>
              <a:rPr lang="de-DE" sz="2000" b="1" dirty="0" err="1" smtClean="0"/>
              <a:t>ako</a:t>
            </a:r>
            <a:r>
              <a:rPr lang="de-DE" sz="2000" b="1" dirty="0" smtClean="0"/>
              <a:t> se </a:t>
            </a:r>
            <a:r>
              <a:rPr lang="de-DE" sz="2000" b="1" dirty="0" err="1" smtClean="0"/>
              <a:t>nasilje</a:t>
            </a:r>
            <a:r>
              <a:rPr lang="de-DE" sz="2000" b="1" dirty="0" smtClean="0"/>
              <a:t> d</a:t>
            </a:r>
            <a:r>
              <a:rPr lang="hr-HR" sz="2000" b="1" dirty="0" err="1" smtClean="0"/>
              <a:t>ogađa</a:t>
            </a:r>
            <a:r>
              <a:rPr lang="de-DE" sz="2000" b="1" dirty="0" smtClean="0"/>
              <a:t> u </a:t>
            </a:r>
            <a:r>
              <a:rPr lang="de-DE" sz="2000" b="1" dirty="0" err="1" smtClean="0"/>
              <a:t>školi</a:t>
            </a:r>
            <a:r>
              <a:rPr lang="de-DE" sz="2000" b="1" dirty="0" smtClean="0"/>
              <a:t>, s tim </a:t>
            </a:r>
            <a:r>
              <a:rPr lang="de-DE" sz="2000" b="1" dirty="0" err="1" smtClean="0"/>
              <a:t>upoznaju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roditelje</a:t>
            </a:r>
            <a:r>
              <a:rPr lang="de-DE" sz="2000" b="1" dirty="0" smtClean="0"/>
              <a:t> (</a:t>
            </a:r>
            <a:r>
              <a:rPr lang="de-DE" sz="2000" b="1" dirty="0" err="1" smtClean="0"/>
              <a:t>ukoliko</a:t>
            </a:r>
            <a:r>
              <a:rPr lang="de-DE" sz="2000" b="1" dirty="0" smtClean="0"/>
              <a:t> im je </a:t>
            </a:r>
            <a:r>
              <a:rPr lang="de-DE" sz="2000" b="1" dirty="0" err="1" smtClean="0"/>
              <a:t>situacija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nepoznata</a:t>
            </a:r>
            <a:r>
              <a:rPr lang="de-DE" sz="2000" b="1" dirty="0" smtClean="0"/>
              <a:t>), </a:t>
            </a:r>
            <a:r>
              <a:rPr lang="de-DE" sz="2000" b="1" dirty="0" err="1" smtClean="0"/>
              <a:t>policiju</a:t>
            </a:r>
            <a:r>
              <a:rPr lang="de-DE" sz="2000" b="1" dirty="0" smtClean="0"/>
              <a:t> i </a:t>
            </a:r>
            <a:r>
              <a:rPr lang="de-DE" sz="2000" b="1" dirty="0" err="1" smtClean="0"/>
              <a:t>socijalnu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službu</a:t>
            </a:r>
            <a:r>
              <a:rPr lang="de-DE" sz="2000" b="1" dirty="0" smtClean="0"/>
              <a:t>.</a:t>
            </a:r>
            <a:endParaRPr lang="de-DE" sz="2000" b="1" dirty="0"/>
          </a:p>
        </p:txBody>
      </p:sp>
      <p:sp>
        <p:nvSpPr>
          <p:cNvPr id="3" name="Pravokutnik 2"/>
          <p:cNvSpPr/>
          <p:nvPr/>
        </p:nvSpPr>
        <p:spPr>
          <a:xfrm>
            <a:off x="2283726" y="244872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b="1" dirty="0" err="1" smtClean="0"/>
              <a:t>Ako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izostane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reakcija</a:t>
            </a:r>
            <a:r>
              <a:rPr lang="de-DE" sz="2000" b="1" dirty="0" smtClean="0"/>
              <a:t>, </a:t>
            </a:r>
            <a:r>
              <a:rPr lang="de-DE" sz="2000" b="1" dirty="0" err="1" smtClean="0"/>
              <a:t>nasilno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dijete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može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pomisliti</a:t>
            </a:r>
            <a:r>
              <a:rPr lang="de-DE" sz="2000" b="1" dirty="0" smtClean="0"/>
              <a:t> da </a:t>
            </a:r>
            <a:r>
              <a:rPr lang="de-DE" sz="2000" b="1" dirty="0" err="1" smtClean="0"/>
              <a:t>niko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nema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ništa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protiv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toga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što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radi</a:t>
            </a:r>
            <a:r>
              <a:rPr lang="de-DE" sz="2000" b="1" dirty="0" smtClean="0"/>
              <a:t>, a </a:t>
            </a:r>
            <a:r>
              <a:rPr lang="de-DE" sz="2000" b="1" dirty="0" err="1" smtClean="0"/>
              <a:t>zlostavljano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dijete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još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više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bježi</a:t>
            </a:r>
            <a:r>
              <a:rPr lang="de-DE" sz="2000" b="1" dirty="0" smtClean="0"/>
              <a:t> u </a:t>
            </a:r>
            <a:r>
              <a:rPr lang="de-DE" sz="2000" b="1" dirty="0" err="1" smtClean="0"/>
              <a:t>nesigurnost</a:t>
            </a:r>
            <a:r>
              <a:rPr lang="de-DE" sz="2000" b="1" dirty="0" smtClean="0"/>
              <a:t> i </a:t>
            </a:r>
            <a:r>
              <a:rPr lang="de-DE" sz="2000" b="1" dirty="0" err="1" smtClean="0"/>
              <a:t>osjeća</a:t>
            </a:r>
            <a:r>
              <a:rPr lang="de-DE" sz="2000" b="1" dirty="0" smtClean="0"/>
              <a:t> se </a:t>
            </a:r>
            <a:r>
              <a:rPr lang="de-DE" sz="2000" b="1" dirty="0" err="1" smtClean="0"/>
              <a:t>loše</a:t>
            </a:r>
            <a:r>
              <a:rPr lang="de-DE" sz="2000" b="1" dirty="0" smtClean="0"/>
              <a:t>.</a:t>
            </a:r>
            <a:endParaRPr lang="de-DE" sz="2000" b="1" dirty="0"/>
          </a:p>
        </p:txBody>
      </p:sp>
      <p:sp>
        <p:nvSpPr>
          <p:cNvPr id="4" name="Pravokutnik 3"/>
          <p:cNvSpPr/>
          <p:nvPr/>
        </p:nvSpPr>
        <p:spPr>
          <a:xfrm>
            <a:off x="5136108" y="4562101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b="1" dirty="0" err="1" smtClean="0"/>
              <a:t>Nastavnik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može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pozitivno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ut</a:t>
            </a:r>
            <a:r>
              <a:rPr lang="hr-HR" sz="2000" b="1" dirty="0" smtClean="0"/>
              <a:t>je</a:t>
            </a:r>
            <a:r>
              <a:rPr lang="de-DE" sz="2000" b="1" dirty="0" err="1" smtClean="0"/>
              <a:t>cati</a:t>
            </a:r>
            <a:r>
              <a:rPr lang="de-DE" sz="2000" b="1" dirty="0" smtClean="0"/>
              <a:t> na </a:t>
            </a:r>
            <a:r>
              <a:rPr lang="de-DE" sz="2000" b="1" dirty="0" err="1" smtClean="0"/>
              <a:t>učenike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ukoliko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među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njima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primjeti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zlostavljanje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izravno</a:t>
            </a:r>
            <a:r>
              <a:rPr lang="de-DE" sz="2000" b="1" dirty="0" smtClean="0"/>
              <a:t> se </a:t>
            </a:r>
            <a:r>
              <a:rPr lang="de-DE" sz="2000" b="1" dirty="0" err="1" smtClean="0"/>
              <a:t>obratiti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djetetu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koje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vrši</a:t>
            </a:r>
            <a:r>
              <a:rPr lang="de-DE" sz="2000" b="1" dirty="0" smtClean="0"/>
              <a:t> i </a:t>
            </a:r>
            <a:r>
              <a:rPr lang="de-DE" sz="2000" b="1" dirty="0" err="1" smtClean="0"/>
              <a:t>onome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nad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kojim</a:t>
            </a:r>
            <a:r>
              <a:rPr lang="de-DE" sz="2000" b="1" dirty="0" smtClean="0"/>
              <a:t> je </a:t>
            </a:r>
            <a:r>
              <a:rPr lang="de-DE" sz="2000" b="1" dirty="0" err="1" smtClean="0"/>
              <a:t>počinjeno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nasilje</a:t>
            </a:r>
            <a:r>
              <a:rPr lang="de-DE" sz="2000" b="1" dirty="0" smtClean="0"/>
              <a:t>. </a:t>
            </a:r>
            <a:endParaRPr lang="de-DE" sz="20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733" y="2825087"/>
            <a:ext cx="2713843" cy="176675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620" y="205898"/>
            <a:ext cx="4158658" cy="224282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28" y="3829418"/>
            <a:ext cx="4135911" cy="246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3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 rot="20265623">
            <a:off x="295275" y="1512411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400" b="1" dirty="0" err="1"/>
              <a:t>Stoga</a:t>
            </a:r>
            <a:r>
              <a:rPr lang="de-DE" sz="2400" b="1" dirty="0"/>
              <a:t>, </a:t>
            </a:r>
            <a:r>
              <a:rPr lang="de-DE" sz="2400" b="1" dirty="0" err="1"/>
              <a:t>ako</a:t>
            </a:r>
            <a:r>
              <a:rPr lang="de-DE" sz="2400" b="1" dirty="0"/>
              <a:t> </a:t>
            </a:r>
            <a:r>
              <a:rPr lang="de-DE" sz="2400" b="1" dirty="0" err="1"/>
              <a:t>djeca</a:t>
            </a:r>
            <a:r>
              <a:rPr lang="de-DE" sz="2400" b="1" dirty="0"/>
              <a:t> grade </a:t>
            </a:r>
            <a:r>
              <a:rPr lang="de-DE" sz="2400" b="1" dirty="0" err="1"/>
              <a:t>identitet</a:t>
            </a:r>
            <a:r>
              <a:rPr lang="de-DE" sz="2400" b="1" dirty="0"/>
              <a:t> </a:t>
            </a:r>
            <a:r>
              <a:rPr lang="de-DE" sz="2400" b="1" dirty="0" err="1"/>
              <a:t>nasilnika</a:t>
            </a:r>
            <a:r>
              <a:rPr lang="de-DE" sz="2400" b="1" dirty="0"/>
              <a:t>, </a:t>
            </a:r>
            <a:r>
              <a:rPr lang="de-DE" sz="2400" b="1" dirty="0" err="1"/>
              <a:t>to</a:t>
            </a:r>
            <a:r>
              <a:rPr lang="de-DE" sz="2400" b="1" dirty="0"/>
              <a:t> </a:t>
            </a:r>
            <a:r>
              <a:rPr lang="de-DE" sz="2400" b="1" dirty="0" err="1"/>
              <a:t>znači</a:t>
            </a:r>
            <a:r>
              <a:rPr lang="de-DE" sz="2400" b="1" dirty="0"/>
              <a:t> da </a:t>
            </a:r>
            <a:r>
              <a:rPr lang="de-DE" sz="2400" b="1" dirty="0" err="1"/>
              <a:t>smo</a:t>
            </a:r>
            <a:r>
              <a:rPr lang="de-DE" sz="2400" b="1" dirty="0"/>
              <a:t> </a:t>
            </a:r>
            <a:r>
              <a:rPr lang="de-DE" sz="2400" b="1" dirty="0" err="1"/>
              <a:t>ih</a:t>
            </a:r>
            <a:r>
              <a:rPr lang="de-DE" sz="2400" b="1" dirty="0"/>
              <a:t> </a:t>
            </a:r>
            <a:r>
              <a:rPr lang="de-DE" sz="2400" b="1" dirty="0" err="1"/>
              <a:t>negdje</a:t>
            </a:r>
            <a:r>
              <a:rPr lang="de-DE" sz="2400" b="1" dirty="0"/>
              <a:t> </a:t>
            </a:r>
            <a:r>
              <a:rPr lang="de-DE" sz="2400" b="1" dirty="0" err="1"/>
              <a:t>zanemarili</a:t>
            </a:r>
            <a:r>
              <a:rPr lang="de-DE" sz="2400" b="1" dirty="0"/>
              <a:t>, </a:t>
            </a:r>
            <a:r>
              <a:rPr lang="de-DE" sz="2400" b="1" dirty="0" err="1"/>
              <a:t>iznevjerili</a:t>
            </a:r>
            <a:r>
              <a:rPr lang="de-DE" sz="2400" b="1" dirty="0"/>
              <a:t> </a:t>
            </a:r>
            <a:r>
              <a:rPr lang="de-DE" sz="2400" b="1" dirty="0" err="1"/>
              <a:t>ili</a:t>
            </a:r>
            <a:r>
              <a:rPr lang="de-DE" sz="2400" b="1" dirty="0"/>
              <a:t> </a:t>
            </a:r>
            <a:r>
              <a:rPr lang="de-DE" sz="2400" b="1" dirty="0" err="1"/>
              <a:t>zaboravili</a:t>
            </a:r>
            <a:r>
              <a:rPr lang="de-DE" sz="2400" b="1" dirty="0"/>
              <a:t> </a:t>
            </a:r>
            <a:r>
              <a:rPr lang="de-DE" sz="2400" b="1" dirty="0" err="1"/>
              <a:t>ih</a:t>
            </a:r>
            <a:r>
              <a:rPr lang="de-DE" sz="2400" b="1" dirty="0"/>
              <a:t> </a:t>
            </a:r>
            <a:r>
              <a:rPr lang="de-DE" sz="2400" b="1" dirty="0" err="1"/>
              <a:t>podsjetiti</a:t>
            </a:r>
            <a:r>
              <a:rPr lang="de-DE" sz="2400" b="1" dirty="0"/>
              <a:t> da </a:t>
            </a:r>
            <a:r>
              <a:rPr lang="de-DE" sz="2400" b="1" dirty="0" err="1"/>
              <a:t>su</a:t>
            </a:r>
            <a:r>
              <a:rPr lang="de-DE" sz="2400" b="1" dirty="0"/>
              <a:t> </a:t>
            </a:r>
            <a:r>
              <a:rPr lang="de-DE" sz="2400" b="1" dirty="0" err="1"/>
              <a:t>dio</a:t>
            </a:r>
            <a:r>
              <a:rPr lang="de-DE" sz="2400" b="1" dirty="0"/>
              <a:t> </a:t>
            </a:r>
            <a:r>
              <a:rPr lang="de-DE" sz="2400" b="1" dirty="0" err="1"/>
              <a:t>zajednice</a:t>
            </a:r>
            <a:r>
              <a:rPr lang="de-DE" sz="2400" b="1" dirty="0"/>
              <a:t> </a:t>
            </a:r>
            <a:r>
              <a:rPr lang="de-DE" sz="2400" b="1" dirty="0" err="1"/>
              <a:t>ljudi</a:t>
            </a:r>
            <a:r>
              <a:rPr lang="de-DE" sz="2400" b="1" dirty="0"/>
              <a:t> i da </a:t>
            </a:r>
            <a:r>
              <a:rPr lang="de-DE" sz="2400" b="1" dirty="0" err="1"/>
              <a:t>ta</a:t>
            </a:r>
            <a:r>
              <a:rPr lang="de-DE" sz="2400" b="1" dirty="0"/>
              <a:t> </a:t>
            </a:r>
            <a:r>
              <a:rPr lang="de-DE" sz="2400" b="1" dirty="0" err="1"/>
              <a:t>zajednica</a:t>
            </a:r>
            <a:r>
              <a:rPr lang="de-DE" sz="2400" b="1" dirty="0"/>
              <a:t> </a:t>
            </a:r>
            <a:r>
              <a:rPr lang="de-DE" sz="2400" b="1" dirty="0" err="1"/>
              <a:t>može</a:t>
            </a:r>
            <a:r>
              <a:rPr lang="de-DE" sz="2400" b="1" dirty="0"/>
              <a:t> </a:t>
            </a:r>
            <a:r>
              <a:rPr lang="de-DE" sz="2400" b="1" dirty="0" err="1"/>
              <a:t>biti</a:t>
            </a:r>
            <a:r>
              <a:rPr lang="de-DE" sz="2400" b="1" dirty="0"/>
              <a:t> </a:t>
            </a:r>
            <a:r>
              <a:rPr lang="de-DE" sz="2400" b="1" dirty="0" err="1"/>
              <a:t>dobra</a:t>
            </a:r>
            <a:r>
              <a:rPr lang="de-DE" sz="2400" b="1" dirty="0"/>
              <a:t> </a:t>
            </a:r>
            <a:r>
              <a:rPr lang="de-DE" sz="2400" b="1" dirty="0" err="1"/>
              <a:t>samo</a:t>
            </a:r>
            <a:r>
              <a:rPr lang="de-DE" sz="2400" b="1" dirty="0"/>
              <a:t> </a:t>
            </a:r>
            <a:r>
              <a:rPr lang="de-DE" sz="2400" b="1" dirty="0" err="1"/>
              <a:t>ako</a:t>
            </a:r>
            <a:r>
              <a:rPr lang="de-DE" sz="2400" b="1" dirty="0"/>
              <a:t> </a:t>
            </a:r>
            <a:r>
              <a:rPr lang="de-DE" sz="2400" b="1" dirty="0" err="1"/>
              <a:t>najprije</a:t>
            </a:r>
            <a:r>
              <a:rPr lang="de-DE" sz="2400" b="1" dirty="0"/>
              <a:t> </a:t>
            </a:r>
            <a:r>
              <a:rPr lang="de-DE" sz="2400" b="1" dirty="0" err="1"/>
              <a:t>pođu</a:t>
            </a:r>
            <a:r>
              <a:rPr lang="de-DE" sz="2400" b="1" dirty="0"/>
              <a:t> </a:t>
            </a:r>
            <a:r>
              <a:rPr lang="de-DE" sz="2400" b="1" dirty="0" err="1"/>
              <a:t>od</a:t>
            </a:r>
            <a:r>
              <a:rPr lang="de-DE" sz="2400" b="1" dirty="0"/>
              <a:t> </a:t>
            </a:r>
            <a:r>
              <a:rPr lang="de-DE" sz="2400" b="1" dirty="0" err="1"/>
              <a:t>sebe</a:t>
            </a:r>
            <a:r>
              <a:rPr lang="de-DE" sz="2400" b="1" dirty="0"/>
              <a:t>, </a:t>
            </a:r>
            <a:r>
              <a:rPr lang="de-DE" sz="2400" b="1" dirty="0" err="1"/>
              <a:t>govore</a:t>
            </a:r>
            <a:r>
              <a:rPr lang="de-DE" sz="2400" b="1" dirty="0"/>
              <a:t> i </a:t>
            </a:r>
            <a:r>
              <a:rPr lang="de-DE" sz="2400" b="1" dirty="0" err="1"/>
              <a:t>rade</a:t>
            </a:r>
            <a:r>
              <a:rPr lang="de-DE" sz="2400" b="1" dirty="0"/>
              <a:t> </a:t>
            </a:r>
            <a:r>
              <a:rPr lang="de-DE" sz="2400" b="1" dirty="0" err="1"/>
              <a:t>dobro</a:t>
            </a:r>
            <a:r>
              <a:rPr lang="de-DE" sz="2400" b="1" dirty="0"/>
              <a:t> i </a:t>
            </a:r>
            <a:r>
              <a:rPr lang="de-DE" sz="2400" b="1" dirty="0" err="1"/>
              <a:t>sebi</a:t>
            </a:r>
            <a:r>
              <a:rPr lang="de-DE" sz="2400" b="1" dirty="0"/>
              <a:t> i </a:t>
            </a:r>
            <a:r>
              <a:rPr lang="de-DE" sz="2400" b="1" dirty="0" err="1"/>
              <a:t>drugima</a:t>
            </a:r>
            <a:r>
              <a:rPr lang="de-DE" sz="2400" b="1" dirty="0"/>
              <a:t>.</a:t>
            </a:r>
            <a:endParaRPr lang="de-DE" sz="2400" b="1" dirty="0"/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964075"/>
              </p:ext>
            </p:extLst>
          </p:nvPr>
        </p:nvGraphicFramePr>
        <p:xfrm>
          <a:off x="6582770" y="5418162"/>
          <a:ext cx="5609230" cy="1284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9230">
                  <a:extLst>
                    <a:ext uri="{9D8B030D-6E8A-4147-A177-3AD203B41FA5}">
                      <a16:colId xmlns:a16="http://schemas.microsoft.com/office/drawing/2014/main" val="482203704"/>
                    </a:ext>
                  </a:extLst>
                </a:gridCol>
              </a:tblGrid>
              <a:tr h="1284254">
                <a:tc>
                  <a:txBody>
                    <a:bodyPr/>
                    <a:lstStyle/>
                    <a:p>
                      <a:r>
                        <a:rPr lang="hr-HR" dirty="0" smtClean="0"/>
                        <a:t>HVALA NA PAŽNJI!</a:t>
                      </a:r>
                    </a:p>
                    <a:p>
                      <a:endParaRPr lang="hr-HR" dirty="0" smtClean="0"/>
                    </a:p>
                    <a:p>
                      <a:endParaRPr lang="hr-HR" dirty="0" smtClean="0"/>
                    </a:p>
                    <a:p>
                      <a:r>
                        <a:rPr lang="hr-HR" dirty="0" smtClean="0"/>
                        <a:t>                                 Boris,</a:t>
                      </a:r>
                      <a:r>
                        <a:rPr lang="hr-HR" baseline="0" dirty="0" smtClean="0"/>
                        <a:t> </a:t>
                      </a:r>
                      <a:r>
                        <a:rPr lang="hr-HR" baseline="0" dirty="0" err="1" smtClean="0"/>
                        <a:t>ružičastoučitelj</a:t>
                      </a:r>
                      <a:endParaRPr lang="de-DE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687006"/>
                  </a:ext>
                </a:extLst>
              </a:tr>
            </a:tbl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033" y="284316"/>
            <a:ext cx="2072885" cy="1243731"/>
          </a:xfrm>
          <a:prstGeom prst="rect">
            <a:avLst/>
          </a:prstGeom>
        </p:spPr>
      </p:pic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123822"/>
              </p:ext>
            </p:extLst>
          </p:nvPr>
        </p:nvGraphicFramePr>
        <p:xfrm>
          <a:off x="9130352" y="284316"/>
          <a:ext cx="1944047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047">
                  <a:extLst>
                    <a:ext uri="{9D8B030D-6E8A-4147-A177-3AD203B41FA5}">
                      <a16:colId xmlns:a16="http://schemas.microsoft.com/office/drawing/2014/main" val="2803445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hr-HR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Zaustavimo</a:t>
                      </a:r>
                      <a:r>
                        <a:rPr lang="hr-HR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 nasilje u školama – aplikacija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046748"/>
                  </a:ext>
                </a:extLst>
              </a:tr>
            </a:tbl>
          </a:graphicData>
        </a:graphic>
      </p:graphicFrame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769" y="1815152"/>
            <a:ext cx="5113361" cy="317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6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" r="131" b="1"/>
          <a:stretch/>
        </p:blipFill>
        <p:spPr>
          <a:xfrm>
            <a:off x="0" y="16042"/>
            <a:ext cx="12175958" cy="6841958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0948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684212" y="433138"/>
            <a:ext cx="10882146" cy="5561262"/>
          </a:xfrm>
        </p:spPr>
        <p:txBody>
          <a:bodyPr>
            <a:normAutofit/>
          </a:bodyPr>
          <a:lstStyle/>
          <a:p>
            <a:r>
              <a:rPr lang="de-DE" b="1" i="1" dirty="0" smtClean="0">
                <a:solidFill>
                  <a:schemeClr val="tx1">
                    <a:lumMod val="95000"/>
                  </a:schemeClr>
                </a:solidFill>
              </a:rPr>
              <a:t>Dan </a:t>
            </a:r>
            <a:r>
              <a:rPr lang="de-DE" b="1" i="1" dirty="0" err="1" smtClean="0">
                <a:solidFill>
                  <a:schemeClr val="tx1">
                    <a:lumMod val="95000"/>
                  </a:schemeClr>
                </a:solidFill>
              </a:rPr>
              <a:t>ružičastih</a:t>
            </a:r>
            <a:r>
              <a:rPr lang="de-DE" b="1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de-DE" b="1" i="1" dirty="0" err="1" smtClean="0">
                <a:solidFill>
                  <a:schemeClr val="tx1">
                    <a:lumMod val="95000"/>
                  </a:schemeClr>
                </a:solidFill>
              </a:rPr>
              <a:t>majica</a:t>
            </a:r>
            <a:r>
              <a:rPr lang="de-DE" b="1" i="1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de-DE" b="1" i="1" dirty="0" err="1" smtClean="0">
                <a:solidFill>
                  <a:schemeClr val="tx1">
                    <a:lumMod val="95000"/>
                  </a:schemeClr>
                </a:solidFill>
              </a:rPr>
              <a:t>poznatiji</a:t>
            </a:r>
            <a:r>
              <a:rPr lang="de-DE" b="1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de-DE" b="1" i="1" dirty="0" err="1" smtClean="0">
                <a:solidFill>
                  <a:schemeClr val="tx1">
                    <a:lumMod val="95000"/>
                  </a:schemeClr>
                </a:solidFill>
              </a:rPr>
              <a:t>kao</a:t>
            </a:r>
            <a:r>
              <a:rPr lang="de-DE" b="1" i="1" dirty="0" smtClean="0">
                <a:solidFill>
                  <a:schemeClr val="tx1">
                    <a:lumMod val="95000"/>
                  </a:schemeClr>
                </a:solidFill>
              </a:rPr>
              <a:t> Pink Shirt Day, </a:t>
            </a:r>
            <a:r>
              <a:rPr lang="de-DE" b="1" i="1" dirty="0" err="1" smtClean="0">
                <a:solidFill>
                  <a:schemeClr val="tx1">
                    <a:lumMod val="95000"/>
                  </a:schemeClr>
                </a:solidFill>
              </a:rPr>
              <a:t>program</a:t>
            </a:r>
            <a:r>
              <a:rPr lang="de-DE" b="1" i="1" dirty="0" smtClean="0">
                <a:solidFill>
                  <a:schemeClr val="tx1">
                    <a:lumMod val="95000"/>
                  </a:schemeClr>
                </a:solidFill>
              </a:rPr>
              <a:t> je </a:t>
            </a:r>
            <a:r>
              <a:rPr lang="de-DE" b="1" i="1" dirty="0" err="1" smtClean="0">
                <a:solidFill>
                  <a:schemeClr val="tx1">
                    <a:lumMod val="95000"/>
                  </a:schemeClr>
                </a:solidFill>
              </a:rPr>
              <a:t>prevencije</a:t>
            </a:r>
            <a:r>
              <a:rPr lang="de-DE" b="1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de-DE" b="1" i="1" dirty="0" err="1" smtClean="0">
                <a:solidFill>
                  <a:schemeClr val="tx1">
                    <a:lumMod val="95000"/>
                  </a:schemeClr>
                </a:solidFill>
              </a:rPr>
              <a:t>vršnjačkog</a:t>
            </a:r>
            <a:r>
              <a:rPr lang="de-DE" b="1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de-DE" b="1" i="1" dirty="0" err="1" smtClean="0">
                <a:solidFill>
                  <a:schemeClr val="tx1">
                    <a:lumMod val="95000"/>
                  </a:schemeClr>
                </a:solidFill>
              </a:rPr>
              <a:t>nasilja</a:t>
            </a:r>
            <a:r>
              <a:rPr lang="de-DE" b="1" i="1" dirty="0" smtClean="0">
                <a:solidFill>
                  <a:schemeClr val="tx1">
                    <a:lumMod val="95000"/>
                  </a:schemeClr>
                </a:solidFill>
              </a:rPr>
              <a:t>, a </a:t>
            </a:r>
            <a:r>
              <a:rPr lang="de-DE" b="1" i="1" dirty="0" err="1" smtClean="0">
                <a:solidFill>
                  <a:schemeClr val="tx1">
                    <a:lumMod val="95000"/>
                  </a:schemeClr>
                </a:solidFill>
              </a:rPr>
              <a:t>obilježava</a:t>
            </a:r>
            <a:r>
              <a:rPr lang="de-DE" b="1" i="1" dirty="0" smtClean="0">
                <a:solidFill>
                  <a:schemeClr val="tx1">
                    <a:lumMod val="95000"/>
                  </a:schemeClr>
                </a:solidFill>
              </a:rPr>
              <a:t> se </a:t>
            </a:r>
            <a:r>
              <a:rPr lang="de-DE" b="1" i="1" dirty="0" err="1" smtClean="0">
                <a:solidFill>
                  <a:schemeClr val="tx1">
                    <a:lumMod val="95000"/>
                  </a:schemeClr>
                </a:solidFill>
              </a:rPr>
              <a:t>zadnje</a:t>
            </a:r>
            <a:r>
              <a:rPr lang="de-DE" b="1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de-DE" b="1" i="1" dirty="0" err="1" smtClean="0">
                <a:solidFill>
                  <a:schemeClr val="tx1">
                    <a:lumMod val="95000"/>
                  </a:schemeClr>
                </a:solidFill>
              </a:rPr>
              <a:t>srijede</a:t>
            </a:r>
            <a:r>
              <a:rPr lang="de-DE" b="1" i="1" dirty="0" smtClean="0">
                <a:solidFill>
                  <a:schemeClr val="tx1">
                    <a:lumMod val="95000"/>
                  </a:schemeClr>
                </a:solidFill>
              </a:rPr>
              <a:t> u </a:t>
            </a:r>
            <a:r>
              <a:rPr lang="de-DE" b="1" i="1" dirty="0" err="1" smtClean="0">
                <a:solidFill>
                  <a:schemeClr val="tx1">
                    <a:lumMod val="95000"/>
                  </a:schemeClr>
                </a:solidFill>
              </a:rPr>
              <a:t>mjesecu</a:t>
            </a:r>
            <a:r>
              <a:rPr lang="de-DE" b="1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de-DE" b="1" i="1" dirty="0" err="1" smtClean="0">
                <a:solidFill>
                  <a:schemeClr val="tx1">
                    <a:lumMod val="95000"/>
                  </a:schemeClr>
                </a:solidFill>
              </a:rPr>
              <a:t>veljači</a:t>
            </a:r>
            <a:r>
              <a:rPr lang="de-DE" b="1" i="1" dirty="0" smtClean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de-DE" b="1" i="1" dirty="0" err="1" smtClean="0">
                <a:solidFill>
                  <a:schemeClr val="tx1">
                    <a:lumMod val="95000"/>
                  </a:schemeClr>
                </a:solidFill>
              </a:rPr>
              <a:t>Ideja</a:t>
            </a:r>
            <a:r>
              <a:rPr lang="de-DE" b="1" i="1" dirty="0" smtClean="0">
                <a:solidFill>
                  <a:schemeClr val="tx1">
                    <a:lumMod val="95000"/>
                  </a:schemeClr>
                </a:solidFill>
              </a:rPr>
              <a:t> je </a:t>
            </a:r>
            <a:r>
              <a:rPr lang="de-DE" b="1" i="1" dirty="0" err="1" smtClean="0">
                <a:solidFill>
                  <a:schemeClr val="tx1">
                    <a:lumMod val="95000"/>
                  </a:schemeClr>
                </a:solidFill>
              </a:rPr>
              <a:t>nastala</a:t>
            </a:r>
            <a:r>
              <a:rPr lang="de-DE" b="1" i="1" dirty="0" smtClean="0">
                <a:solidFill>
                  <a:schemeClr val="tx1">
                    <a:lumMod val="95000"/>
                  </a:schemeClr>
                </a:solidFill>
              </a:rPr>
              <a:t> u </a:t>
            </a:r>
            <a:r>
              <a:rPr lang="de-DE" b="1" i="1" dirty="0" err="1" smtClean="0">
                <a:solidFill>
                  <a:schemeClr val="tx1">
                    <a:lumMod val="95000"/>
                  </a:schemeClr>
                </a:solidFill>
              </a:rPr>
              <a:t>znak</a:t>
            </a:r>
            <a:r>
              <a:rPr lang="de-DE" b="1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de-DE" b="1" i="1" dirty="0" err="1" smtClean="0">
                <a:solidFill>
                  <a:schemeClr val="tx1">
                    <a:lumMod val="95000"/>
                  </a:schemeClr>
                </a:solidFill>
              </a:rPr>
              <a:t>protesta</a:t>
            </a:r>
            <a:r>
              <a:rPr lang="de-DE" b="1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de-DE" b="1" i="1" dirty="0" err="1" smtClean="0">
                <a:solidFill>
                  <a:schemeClr val="tx1">
                    <a:lumMod val="95000"/>
                  </a:schemeClr>
                </a:solidFill>
              </a:rPr>
              <a:t>zbog</a:t>
            </a:r>
            <a:r>
              <a:rPr lang="de-DE" b="1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de-DE" b="1" i="1" dirty="0" err="1" smtClean="0">
                <a:solidFill>
                  <a:schemeClr val="tx1">
                    <a:lumMod val="95000"/>
                  </a:schemeClr>
                </a:solidFill>
              </a:rPr>
              <a:t>incidenta</a:t>
            </a:r>
            <a:r>
              <a:rPr lang="de-DE" b="1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de-DE" b="1" i="1" dirty="0" err="1" smtClean="0">
                <a:solidFill>
                  <a:schemeClr val="tx1">
                    <a:lumMod val="95000"/>
                  </a:schemeClr>
                </a:solidFill>
              </a:rPr>
              <a:t>koji</a:t>
            </a:r>
            <a:r>
              <a:rPr lang="de-DE" b="1" i="1" dirty="0" smtClean="0">
                <a:solidFill>
                  <a:schemeClr val="tx1">
                    <a:lumMod val="95000"/>
                  </a:schemeClr>
                </a:solidFill>
              </a:rPr>
              <a:t> se </a:t>
            </a:r>
            <a:r>
              <a:rPr lang="de-DE" b="1" i="1" dirty="0" err="1" smtClean="0">
                <a:solidFill>
                  <a:schemeClr val="tx1">
                    <a:lumMod val="95000"/>
                  </a:schemeClr>
                </a:solidFill>
              </a:rPr>
              <a:t>dogodio</a:t>
            </a:r>
            <a:r>
              <a:rPr lang="de-DE" b="1" i="1" dirty="0" smtClean="0">
                <a:solidFill>
                  <a:schemeClr val="tx1">
                    <a:lumMod val="95000"/>
                  </a:schemeClr>
                </a:solidFill>
              </a:rPr>
              <a:t> u </a:t>
            </a:r>
            <a:r>
              <a:rPr lang="de-DE" b="1" i="1" dirty="0" err="1" smtClean="0">
                <a:solidFill>
                  <a:schemeClr val="tx1">
                    <a:lumMod val="95000"/>
                  </a:schemeClr>
                </a:solidFill>
              </a:rPr>
              <a:t>jednoj</a:t>
            </a:r>
            <a:r>
              <a:rPr lang="de-DE" b="1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de-DE" b="1" i="1" dirty="0" err="1" smtClean="0">
                <a:solidFill>
                  <a:schemeClr val="tx1">
                    <a:lumMod val="95000"/>
                  </a:schemeClr>
                </a:solidFill>
              </a:rPr>
              <a:t>školi</a:t>
            </a:r>
            <a:r>
              <a:rPr lang="de-DE" b="1" i="1" dirty="0" smtClean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32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 rot="20767711">
            <a:off x="1700463" y="1967063"/>
            <a:ext cx="88392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chemeClr val="tx1">
                    <a:lumMod val="95000"/>
                  </a:schemeClr>
                </a:solidFill>
              </a:rPr>
              <a:t> </a:t>
            </a:r>
            <a:r>
              <a:rPr lang="de-DE" sz="2400" dirty="0" err="1">
                <a:solidFill>
                  <a:schemeClr val="tx1">
                    <a:lumMod val="95000"/>
                  </a:schemeClr>
                </a:solidFill>
              </a:rPr>
              <a:t>Inicijativom</a:t>
            </a:r>
            <a:r>
              <a:rPr lang="de-DE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tx1">
                    <a:lumMod val="95000"/>
                  </a:schemeClr>
                </a:solidFill>
              </a:rPr>
              <a:t>školskih</a:t>
            </a:r>
            <a:r>
              <a:rPr lang="de-DE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tx1">
                    <a:lumMod val="95000"/>
                  </a:schemeClr>
                </a:solidFill>
              </a:rPr>
              <a:t>kolega</a:t>
            </a:r>
            <a:r>
              <a:rPr lang="de-DE" sz="2400" dirty="0">
                <a:solidFill>
                  <a:schemeClr val="tx1">
                    <a:lumMod val="95000"/>
                  </a:schemeClr>
                </a:solidFill>
              </a:rPr>
              <a:t> je na </a:t>
            </a:r>
            <a:r>
              <a:rPr lang="de-DE" sz="2400" dirty="0" err="1">
                <a:solidFill>
                  <a:schemeClr val="tx1">
                    <a:lumMod val="95000"/>
                  </a:schemeClr>
                </a:solidFill>
              </a:rPr>
              <a:t>konstruktivan</a:t>
            </a:r>
            <a:r>
              <a:rPr lang="de-DE" sz="2400" dirty="0">
                <a:solidFill>
                  <a:schemeClr val="tx1">
                    <a:lumMod val="95000"/>
                  </a:schemeClr>
                </a:solidFill>
              </a:rPr>
              <a:t> i </a:t>
            </a:r>
            <a:r>
              <a:rPr lang="de-DE" sz="2400" dirty="0" err="1">
                <a:solidFill>
                  <a:schemeClr val="tx1">
                    <a:lumMod val="95000"/>
                  </a:schemeClr>
                </a:solidFill>
              </a:rPr>
              <a:t>inteligentan</a:t>
            </a:r>
            <a:r>
              <a:rPr lang="de-DE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tx1">
                    <a:lumMod val="95000"/>
                  </a:schemeClr>
                </a:solidFill>
              </a:rPr>
              <a:t>način</a:t>
            </a:r>
            <a:r>
              <a:rPr lang="de-DE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tx1">
                    <a:lumMod val="95000"/>
                  </a:schemeClr>
                </a:solidFill>
              </a:rPr>
              <a:t>riješeno</a:t>
            </a:r>
            <a:r>
              <a:rPr lang="de-DE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tx1">
                    <a:lumMod val="95000"/>
                  </a:schemeClr>
                </a:solidFill>
              </a:rPr>
              <a:t>sustavno</a:t>
            </a:r>
            <a:r>
              <a:rPr lang="de-DE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de-DE" sz="4400" dirty="0" err="1">
                <a:solidFill>
                  <a:schemeClr val="tx1">
                    <a:lumMod val="95000"/>
                  </a:schemeClr>
                </a:solidFill>
              </a:rPr>
              <a:t>zlostavljanje</a:t>
            </a:r>
            <a:r>
              <a:rPr lang="de-DE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tx1">
                    <a:lumMod val="95000"/>
                  </a:schemeClr>
                </a:solidFill>
              </a:rPr>
              <a:t>dječaka</a:t>
            </a:r>
            <a:r>
              <a:rPr lang="de-DE" sz="2400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de-DE" sz="2400" dirty="0" err="1">
                <a:solidFill>
                  <a:schemeClr val="tx1">
                    <a:lumMod val="95000"/>
                  </a:schemeClr>
                </a:solidFill>
              </a:rPr>
              <a:t>posvećenog</a:t>
            </a:r>
            <a:r>
              <a:rPr lang="de-DE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tx1">
                    <a:lumMod val="95000"/>
                  </a:schemeClr>
                </a:solidFill>
              </a:rPr>
              <a:t>podršci</a:t>
            </a:r>
            <a:r>
              <a:rPr lang="de-DE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tx1">
                    <a:lumMod val="95000"/>
                  </a:schemeClr>
                </a:solidFill>
              </a:rPr>
              <a:t>liječenju</a:t>
            </a:r>
            <a:r>
              <a:rPr lang="de-DE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tx1">
                    <a:lumMod val="95000"/>
                  </a:schemeClr>
                </a:solidFill>
              </a:rPr>
              <a:t>teško</a:t>
            </a:r>
            <a:r>
              <a:rPr lang="de-DE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tx1">
                    <a:lumMod val="95000"/>
                  </a:schemeClr>
                </a:solidFill>
              </a:rPr>
              <a:t>bolesne</a:t>
            </a:r>
            <a:r>
              <a:rPr lang="de-DE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tx1">
                    <a:lumMod val="95000"/>
                  </a:schemeClr>
                </a:solidFill>
              </a:rPr>
              <a:t>majke</a:t>
            </a:r>
            <a:r>
              <a:rPr lang="de-DE" sz="2400" dirty="0">
                <a:solidFill>
                  <a:schemeClr val="tx1">
                    <a:lumMod val="95000"/>
                  </a:schemeClr>
                </a:solidFill>
              </a:rPr>
              <a:t>.</a:t>
            </a:r>
            <a:r>
              <a:rPr lang="de-DE" sz="40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de-DE" sz="4000" dirty="0" err="1">
                <a:solidFill>
                  <a:schemeClr val="tx1">
                    <a:lumMod val="95000"/>
                  </a:schemeClr>
                </a:solidFill>
              </a:rPr>
              <a:t>Ružičaste</a:t>
            </a:r>
            <a:r>
              <a:rPr lang="de-DE" sz="40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tx1">
                    <a:lumMod val="95000"/>
                  </a:schemeClr>
                </a:solidFill>
              </a:rPr>
              <a:t>majice</a:t>
            </a:r>
            <a:r>
              <a:rPr lang="de-DE" sz="2400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de-DE" sz="2400" dirty="0" err="1">
                <a:solidFill>
                  <a:schemeClr val="tx1">
                    <a:lumMod val="95000"/>
                  </a:schemeClr>
                </a:solidFill>
              </a:rPr>
              <a:t>koje</a:t>
            </a:r>
            <a:r>
              <a:rPr lang="de-DE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tx1">
                    <a:lumMod val="95000"/>
                  </a:schemeClr>
                </a:solidFill>
              </a:rPr>
              <a:t>su</a:t>
            </a:r>
            <a:r>
              <a:rPr lang="de-DE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tx1">
                    <a:lumMod val="95000"/>
                  </a:schemeClr>
                </a:solidFill>
              </a:rPr>
              <a:t>solidarno</a:t>
            </a:r>
            <a:r>
              <a:rPr lang="de-DE" sz="2400" dirty="0">
                <a:solidFill>
                  <a:schemeClr val="tx1">
                    <a:lumMod val="95000"/>
                  </a:schemeClr>
                </a:solidFill>
              </a:rPr>
              <a:t> s </a:t>
            </a:r>
            <a:r>
              <a:rPr lang="de-DE" sz="2400" dirty="0" err="1">
                <a:solidFill>
                  <a:schemeClr val="tx1">
                    <a:lumMod val="95000"/>
                  </a:schemeClr>
                </a:solidFill>
              </a:rPr>
              <a:t>dječakom</a:t>
            </a:r>
            <a:r>
              <a:rPr lang="de-DE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tx1">
                    <a:lumMod val="95000"/>
                  </a:schemeClr>
                </a:solidFill>
              </a:rPr>
              <a:t>nosili</a:t>
            </a:r>
            <a:r>
              <a:rPr lang="de-DE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tx1">
                    <a:lumMod val="95000"/>
                  </a:schemeClr>
                </a:solidFill>
              </a:rPr>
              <a:t>njegovi</a:t>
            </a:r>
            <a:r>
              <a:rPr lang="de-DE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de-DE" sz="4000" dirty="0" err="1">
                <a:solidFill>
                  <a:schemeClr val="tx1">
                    <a:lumMod val="95000"/>
                  </a:schemeClr>
                </a:solidFill>
              </a:rPr>
              <a:t>školski</a:t>
            </a:r>
            <a:r>
              <a:rPr lang="de-DE" sz="40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de-DE" sz="4000" dirty="0" err="1">
                <a:solidFill>
                  <a:schemeClr val="tx1">
                    <a:lumMod val="95000"/>
                  </a:schemeClr>
                </a:solidFill>
              </a:rPr>
              <a:t>kolege</a:t>
            </a:r>
            <a:r>
              <a:rPr lang="de-DE" sz="2400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de-DE" sz="2400" dirty="0" err="1">
                <a:solidFill>
                  <a:schemeClr val="tx1">
                    <a:lumMod val="95000"/>
                  </a:schemeClr>
                </a:solidFill>
              </a:rPr>
              <a:t>postale</a:t>
            </a:r>
            <a:r>
              <a:rPr lang="de-DE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tx1">
                    <a:lumMod val="95000"/>
                  </a:schemeClr>
                </a:solidFill>
              </a:rPr>
              <a:t>su</a:t>
            </a:r>
            <a:r>
              <a:rPr lang="de-DE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tx1">
                    <a:lumMod val="95000"/>
                  </a:schemeClr>
                </a:solidFill>
              </a:rPr>
              <a:t>prepoznatljiv</a:t>
            </a:r>
            <a:r>
              <a:rPr lang="de-DE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tx1">
                    <a:lumMod val="95000"/>
                  </a:schemeClr>
                </a:solidFill>
              </a:rPr>
              <a:t>simbol</a:t>
            </a:r>
            <a:r>
              <a:rPr lang="de-DE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tx1">
                    <a:lumMod val="95000"/>
                  </a:schemeClr>
                </a:solidFill>
              </a:rPr>
              <a:t>inicijative</a:t>
            </a:r>
            <a:r>
              <a:rPr lang="de-DE" sz="2400" dirty="0">
                <a:solidFill>
                  <a:schemeClr val="tx1">
                    <a:lumMod val="95000"/>
                  </a:schemeClr>
                </a:solidFill>
              </a:rPr>
              <a:t>, i </a:t>
            </a:r>
            <a:r>
              <a:rPr lang="de-DE" sz="2400" dirty="0" err="1">
                <a:solidFill>
                  <a:schemeClr val="tx1">
                    <a:lumMod val="95000"/>
                  </a:schemeClr>
                </a:solidFill>
              </a:rPr>
              <a:t>kasnije</a:t>
            </a:r>
            <a:r>
              <a:rPr lang="de-DE" sz="2400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de-DE" sz="2400" dirty="0" err="1">
                <a:solidFill>
                  <a:schemeClr val="tx1">
                    <a:lumMod val="95000"/>
                  </a:schemeClr>
                </a:solidFill>
              </a:rPr>
              <a:t>međunarodno</a:t>
            </a:r>
            <a:r>
              <a:rPr lang="de-DE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tx1">
                    <a:lumMod val="95000"/>
                  </a:schemeClr>
                </a:solidFill>
              </a:rPr>
              <a:t>prepoznate</a:t>
            </a:r>
            <a:r>
              <a:rPr lang="de-DE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tx1">
                    <a:lumMod val="95000"/>
                  </a:schemeClr>
                </a:solidFill>
              </a:rPr>
              <a:t>obljetnice</a:t>
            </a:r>
            <a:r>
              <a:rPr lang="de-DE" sz="2400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461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3048000" y="2136339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 dirty="0" err="1" smtClean="0"/>
              <a:t>Nasilje</a:t>
            </a:r>
            <a:r>
              <a:rPr lang="de-DE" sz="2000" dirty="0" smtClean="0"/>
              <a:t> </a:t>
            </a:r>
            <a:r>
              <a:rPr lang="de-DE" sz="2000" dirty="0" err="1" smtClean="0"/>
              <a:t>među</a:t>
            </a:r>
            <a:r>
              <a:rPr lang="de-DE" sz="2000" dirty="0" smtClean="0"/>
              <a:t> </a:t>
            </a:r>
            <a:r>
              <a:rPr lang="de-DE" sz="2000" dirty="0" err="1" smtClean="0"/>
              <a:t>mladima</a:t>
            </a:r>
            <a:r>
              <a:rPr lang="de-DE" sz="2000" dirty="0" smtClean="0"/>
              <a:t> </a:t>
            </a:r>
            <a:r>
              <a:rPr lang="de-DE" sz="2000" dirty="0" err="1" smtClean="0"/>
              <a:t>definira</a:t>
            </a:r>
            <a:r>
              <a:rPr lang="de-DE" sz="2000" dirty="0" smtClean="0"/>
              <a:t> se </a:t>
            </a:r>
            <a:r>
              <a:rPr lang="de-DE" sz="2000" dirty="0" err="1" smtClean="0"/>
              <a:t>kao</a:t>
            </a:r>
            <a:r>
              <a:rPr lang="de-DE" sz="2000" dirty="0" smtClean="0"/>
              <a:t> </a:t>
            </a:r>
            <a:r>
              <a:rPr lang="de-DE" sz="2000" dirty="0" err="1" smtClean="0"/>
              <a:t>ponašanje</a:t>
            </a:r>
            <a:r>
              <a:rPr lang="de-DE" sz="2000" dirty="0" smtClean="0"/>
              <a:t> </a:t>
            </a:r>
            <a:r>
              <a:rPr lang="de-DE" sz="2000" dirty="0" err="1" smtClean="0"/>
              <a:t>između</a:t>
            </a:r>
            <a:r>
              <a:rPr lang="de-DE" sz="2000" dirty="0" smtClean="0"/>
              <a:t> </a:t>
            </a:r>
            <a:r>
              <a:rPr lang="de-DE" sz="2000" dirty="0" err="1" smtClean="0"/>
              <a:t>dvoje</a:t>
            </a:r>
            <a:r>
              <a:rPr lang="de-DE" sz="2000" dirty="0" smtClean="0"/>
              <a:t> </a:t>
            </a:r>
            <a:r>
              <a:rPr lang="de-DE" sz="2000" dirty="0" err="1" smtClean="0"/>
              <a:t>ili</a:t>
            </a:r>
            <a:r>
              <a:rPr lang="de-DE" sz="2000" dirty="0" smtClean="0"/>
              <a:t> </a:t>
            </a:r>
            <a:r>
              <a:rPr lang="de-DE" sz="2000" dirty="0" err="1" smtClean="0"/>
              <a:t>više</a:t>
            </a:r>
            <a:r>
              <a:rPr lang="de-DE" sz="2000" dirty="0" smtClean="0"/>
              <a:t> </a:t>
            </a:r>
            <a:r>
              <a:rPr lang="de-DE" sz="2000" dirty="0" err="1" smtClean="0"/>
              <a:t>mladih</a:t>
            </a:r>
            <a:r>
              <a:rPr lang="de-DE" sz="2000" dirty="0" smtClean="0"/>
              <a:t> </a:t>
            </a:r>
            <a:r>
              <a:rPr lang="de-DE" sz="2000" dirty="0" err="1" smtClean="0"/>
              <a:t>ljudi</a:t>
            </a:r>
            <a:endParaRPr lang="de-DE" sz="2000" dirty="0" smtClean="0"/>
          </a:p>
          <a:p>
            <a:r>
              <a:rPr lang="de-DE" sz="2000" dirty="0" smtClean="0"/>
              <a:t>s </a:t>
            </a:r>
            <a:r>
              <a:rPr lang="de-DE" sz="2000" dirty="0" err="1" smtClean="0"/>
              <a:t>ciljem</a:t>
            </a:r>
            <a:r>
              <a:rPr lang="de-DE" sz="2000" dirty="0" smtClean="0"/>
              <a:t> </a:t>
            </a:r>
            <a:r>
              <a:rPr lang="de-DE" sz="2000" dirty="0" err="1" smtClean="0"/>
              <a:t>kontrole</a:t>
            </a:r>
            <a:r>
              <a:rPr lang="de-DE" sz="2000" dirty="0" smtClean="0"/>
              <a:t>, </a:t>
            </a:r>
            <a:r>
              <a:rPr lang="de-DE" sz="2000" dirty="0" err="1" smtClean="0"/>
              <a:t>moći</a:t>
            </a:r>
            <a:r>
              <a:rPr lang="de-DE" sz="2000" dirty="0" smtClean="0"/>
              <a:t> i </a:t>
            </a:r>
            <a:r>
              <a:rPr lang="de-DE" sz="2000" dirty="0" err="1" smtClean="0"/>
              <a:t>zastrašivanja</a:t>
            </a:r>
            <a:r>
              <a:rPr lang="de-DE" sz="2000" dirty="0" smtClean="0"/>
              <a:t>. </a:t>
            </a:r>
            <a:r>
              <a:rPr lang="de-DE" sz="2000" dirty="0" err="1" smtClean="0"/>
              <a:t>Možemo</a:t>
            </a:r>
            <a:r>
              <a:rPr lang="de-DE" sz="2000" dirty="0" smtClean="0"/>
              <a:t> </a:t>
            </a:r>
            <a:r>
              <a:rPr lang="de-DE" sz="2000" dirty="0" err="1" smtClean="0"/>
              <a:t>ga</a:t>
            </a:r>
            <a:r>
              <a:rPr lang="de-DE" sz="2000" dirty="0" smtClean="0"/>
              <a:t> </a:t>
            </a:r>
            <a:r>
              <a:rPr lang="de-DE" sz="2000" dirty="0" err="1" smtClean="0"/>
              <a:t>svesti</a:t>
            </a:r>
            <a:r>
              <a:rPr lang="de-DE" sz="2000" dirty="0" smtClean="0"/>
              <a:t> na </a:t>
            </a:r>
            <a:r>
              <a:rPr lang="de-DE" sz="2000" dirty="0" err="1" smtClean="0"/>
              <a:t>nekoliko</a:t>
            </a:r>
            <a:r>
              <a:rPr lang="de-DE" sz="2000" dirty="0" smtClean="0"/>
              <a:t> </a:t>
            </a:r>
            <a:r>
              <a:rPr lang="de-DE" sz="2000" dirty="0" err="1" smtClean="0"/>
              <a:t>tipova</a:t>
            </a:r>
            <a:r>
              <a:rPr lang="de-DE" sz="2000" dirty="0" smtClean="0"/>
              <a:t>:</a:t>
            </a:r>
            <a:endParaRPr lang="hr-HR" sz="2000" dirty="0" smtClean="0"/>
          </a:p>
          <a:p>
            <a:endParaRPr lang="de-DE" sz="2000" dirty="0" smtClean="0"/>
          </a:p>
          <a:p>
            <a:r>
              <a:rPr lang="de-DE" sz="2000" b="1" dirty="0" smtClean="0"/>
              <a:t>1.	 </a:t>
            </a:r>
            <a:r>
              <a:rPr lang="de-DE" sz="2000" b="1" dirty="0" err="1" smtClean="0"/>
              <a:t>fizičko</a:t>
            </a:r>
            <a:endParaRPr lang="de-DE" sz="2000" b="1" dirty="0" smtClean="0"/>
          </a:p>
          <a:p>
            <a:r>
              <a:rPr lang="de-DE" sz="2000" b="1" dirty="0" smtClean="0"/>
              <a:t>2.	 </a:t>
            </a:r>
            <a:r>
              <a:rPr lang="de-DE" sz="2000" b="1" dirty="0" err="1" smtClean="0"/>
              <a:t>emocionalno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ili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psihičko</a:t>
            </a:r>
            <a:endParaRPr lang="de-DE" sz="2000" b="1" dirty="0" smtClean="0"/>
          </a:p>
          <a:p>
            <a:r>
              <a:rPr lang="de-DE" sz="2000" b="1" dirty="0" smtClean="0"/>
              <a:t>3.	 </a:t>
            </a:r>
            <a:r>
              <a:rPr lang="de-DE" sz="2000" b="1" dirty="0" err="1" smtClean="0"/>
              <a:t>seksualno</a:t>
            </a:r>
            <a:endParaRPr lang="de-DE" sz="2000" b="1" dirty="0" smtClean="0"/>
          </a:p>
          <a:p>
            <a:r>
              <a:rPr lang="de-DE" sz="2000" b="1" dirty="0" smtClean="0"/>
              <a:t>4.	 </a:t>
            </a:r>
            <a:r>
              <a:rPr lang="de-DE" sz="2000" b="1" dirty="0" err="1" smtClean="0"/>
              <a:t>ekonomsko</a:t>
            </a:r>
            <a:endParaRPr lang="de-DE" sz="2000" b="1" dirty="0" smtClean="0"/>
          </a:p>
          <a:p>
            <a:r>
              <a:rPr lang="de-DE" sz="2000" b="1" dirty="0" smtClean="0"/>
              <a:t>5.	 </a:t>
            </a:r>
            <a:r>
              <a:rPr lang="de-DE" sz="2000" b="1" dirty="0" err="1" smtClean="0"/>
              <a:t>kulturalno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nasilje</a:t>
            </a:r>
            <a:r>
              <a:rPr lang="de-DE" sz="2000" b="1" dirty="0" smtClean="0"/>
              <a:t>.</a:t>
            </a:r>
            <a:endParaRPr lang="de-DE" sz="20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612" y="478989"/>
            <a:ext cx="2762250" cy="208679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18919">
            <a:off x="532318" y="4315969"/>
            <a:ext cx="2590800" cy="222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2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048000" y="2274838"/>
            <a:ext cx="6096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3200" b="1" dirty="0" err="1" smtClean="0">
                <a:solidFill>
                  <a:schemeClr val="tx1">
                    <a:lumMod val="95000"/>
                  </a:schemeClr>
                </a:solidFill>
              </a:rPr>
              <a:t>Fizičko</a:t>
            </a:r>
            <a:r>
              <a:rPr lang="de-DE" sz="32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de-DE" sz="3200" b="1" dirty="0" err="1" smtClean="0">
                <a:solidFill>
                  <a:schemeClr val="tx1">
                    <a:lumMod val="95000"/>
                  </a:schemeClr>
                </a:solidFill>
              </a:rPr>
              <a:t>nasilje</a:t>
            </a:r>
            <a:r>
              <a:rPr lang="de-DE" sz="32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de-DE" sz="2000" b="1" dirty="0" err="1" smtClean="0"/>
              <a:t>manifestira</a:t>
            </a:r>
            <a:r>
              <a:rPr lang="de-DE" sz="2000" b="1" dirty="0" smtClean="0"/>
              <a:t> se </a:t>
            </a:r>
            <a:r>
              <a:rPr lang="de-DE" sz="2000" b="1" dirty="0" err="1" smtClean="0"/>
              <a:t>kroz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različite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oblike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fizičkog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zlostavljanja</a:t>
            </a:r>
            <a:r>
              <a:rPr lang="de-DE" sz="2000" b="1" dirty="0" smtClean="0"/>
              <a:t>, a </a:t>
            </a:r>
            <a:r>
              <a:rPr lang="de-DE" sz="2000" b="1" dirty="0" err="1" smtClean="0"/>
              <a:t>za</a:t>
            </a:r>
            <a:endParaRPr lang="de-DE" sz="2000" b="1" dirty="0" smtClean="0"/>
          </a:p>
          <a:p>
            <a:r>
              <a:rPr lang="de-DE" sz="2000" b="1" dirty="0" err="1" smtClean="0"/>
              <a:t>posljedicu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ima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nanošenje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ozljeda</a:t>
            </a:r>
            <a:r>
              <a:rPr lang="de-DE" sz="2000" b="1" dirty="0" smtClean="0"/>
              <a:t>. </a:t>
            </a:r>
            <a:r>
              <a:rPr lang="de-DE" sz="2000" b="1" dirty="0" err="1" smtClean="0"/>
              <a:t>Uključuje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ponašanja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kao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što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su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šamaranje</a:t>
            </a:r>
            <a:r>
              <a:rPr lang="de-DE" sz="2000" b="1" dirty="0" smtClean="0"/>
              <a:t>,</a:t>
            </a:r>
          </a:p>
          <a:p>
            <a:r>
              <a:rPr lang="de-DE" sz="2000" b="1" dirty="0" err="1" smtClean="0"/>
              <a:t>udaranje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rukama</a:t>
            </a:r>
            <a:r>
              <a:rPr lang="de-DE" sz="2000" b="1" dirty="0" smtClean="0"/>
              <a:t>, </a:t>
            </a:r>
            <a:r>
              <a:rPr lang="de-DE" sz="2000" b="1" dirty="0" err="1" smtClean="0"/>
              <a:t>nogama</a:t>
            </a:r>
            <a:r>
              <a:rPr lang="de-DE" sz="2000" b="1" dirty="0" smtClean="0"/>
              <a:t> i </a:t>
            </a:r>
            <a:r>
              <a:rPr lang="de-DE" sz="2000" b="1" dirty="0" err="1" smtClean="0"/>
              <a:t>predmetima</a:t>
            </a:r>
            <a:r>
              <a:rPr lang="de-DE" sz="2000" b="1" dirty="0" smtClean="0"/>
              <a:t>, </a:t>
            </a:r>
            <a:r>
              <a:rPr lang="de-DE" sz="2000" b="1" dirty="0" err="1" smtClean="0"/>
              <a:t>guranje</a:t>
            </a:r>
            <a:r>
              <a:rPr lang="de-DE" sz="2000" b="1" dirty="0" smtClean="0"/>
              <a:t>, </a:t>
            </a:r>
            <a:r>
              <a:rPr lang="de-DE" sz="2000" b="1" dirty="0" err="1" smtClean="0"/>
              <a:t>čupanje</a:t>
            </a:r>
            <a:r>
              <a:rPr lang="de-DE" sz="2000" b="1" dirty="0" smtClean="0"/>
              <a:t> kose, </a:t>
            </a:r>
            <a:r>
              <a:rPr lang="de-DE" sz="2000" b="1" dirty="0" err="1" smtClean="0"/>
              <a:t>ugrizi</a:t>
            </a:r>
            <a:r>
              <a:rPr lang="de-DE" sz="2000" b="1" dirty="0" smtClean="0"/>
              <a:t> i </a:t>
            </a:r>
            <a:r>
              <a:rPr lang="de-DE" sz="2000" b="1" dirty="0" err="1" smtClean="0"/>
              <a:t>opekotine</a:t>
            </a:r>
            <a:r>
              <a:rPr lang="de-DE" sz="2000" b="1" dirty="0" smtClean="0"/>
              <a:t>,</a:t>
            </a:r>
          </a:p>
          <a:p>
            <a:r>
              <a:rPr lang="de-DE" sz="2000" b="1" dirty="0" err="1" smtClean="0"/>
              <a:t>zaključavanje</a:t>
            </a:r>
            <a:r>
              <a:rPr lang="de-DE" sz="2000" b="1" dirty="0" smtClean="0"/>
              <a:t> i </a:t>
            </a:r>
            <a:r>
              <a:rPr lang="de-DE" sz="2000" b="1" dirty="0" err="1" smtClean="0"/>
              <a:t>ugrožavanje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slobode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kretanja</a:t>
            </a:r>
            <a:r>
              <a:rPr lang="de-DE" sz="2000" b="1" dirty="0" smtClean="0"/>
              <a:t>, </a:t>
            </a:r>
            <a:r>
              <a:rPr lang="de-DE" sz="2000" b="1" dirty="0" err="1" smtClean="0"/>
              <a:t>izlaganje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opasnostima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itd</a:t>
            </a:r>
            <a:r>
              <a:rPr lang="de-DE" sz="2000" b="1" dirty="0" smtClean="0"/>
              <a:t>.</a:t>
            </a:r>
            <a:endParaRPr lang="de-DE" sz="2000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146" y="390666"/>
            <a:ext cx="3434829" cy="303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2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714233" y="505123"/>
            <a:ext cx="6096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3200" b="1" dirty="0" err="1" smtClean="0"/>
              <a:t>Psihičko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ili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emocionalno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nasilje</a:t>
            </a:r>
            <a:r>
              <a:rPr lang="de-DE" sz="3200" b="1" dirty="0" smtClean="0"/>
              <a:t> </a:t>
            </a:r>
            <a:r>
              <a:rPr lang="de-DE" sz="2000" b="1" dirty="0" err="1" smtClean="0"/>
              <a:t>očituje</a:t>
            </a:r>
            <a:r>
              <a:rPr lang="de-DE" sz="2000" b="1" dirty="0" smtClean="0"/>
              <a:t> se </a:t>
            </a:r>
            <a:r>
              <a:rPr lang="de-DE" sz="2000" b="1" dirty="0" err="1" smtClean="0"/>
              <a:t>kroz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verbalne</a:t>
            </a:r>
            <a:r>
              <a:rPr lang="de-DE" sz="2000" b="1" dirty="0" smtClean="0"/>
              <a:t> i </a:t>
            </a:r>
            <a:r>
              <a:rPr lang="de-DE" sz="2000" b="1" dirty="0" err="1" smtClean="0"/>
              <a:t>emocionalne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prijetnje</a:t>
            </a:r>
            <a:endParaRPr lang="de-DE" sz="2000" b="1" dirty="0" smtClean="0"/>
          </a:p>
          <a:p>
            <a:r>
              <a:rPr lang="de-DE" sz="2000" b="1" dirty="0" smtClean="0"/>
              <a:t>i </a:t>
            </a:r>
            <a:r>
              <a:rPr lang="de-DE" sz="2000" b="1" dirty="0" err="1" smtClean="0"/>
              <a:t>ucjene</a:t>
            </a:r>
            <a:r>
              <a:rPr lang="de-DE" sz="2000" b="1" dirty="0" smtClean="0"/>
              <a:t>, </a:t>
            </a:r>
            <a:r>
              <a:rPr lang="de-DE" sz="2000" b="1" dirty="0" err="1" smtClean="0"/>
              <a:t>govorenje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pogrdnih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riječi</a:t>
            </a:r>
            <a:r>
              <a:rPr lang="de-DE" sz="2000" b="1" dirty="0" smtClean="0"/>
              <a:t>, </a:t>
            </a:r>
            <a:r>
              <a:rPr lang="de-DE" sz="2000" b="1" dirty="0" err="1" smtClean="0"/>
              <a:t>izolaciju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prijatelja</a:t>
            </a:r>
            <a:r>
              <a:rPr lang="de-DE" sz="2000" b="1" dirty="0" smtClean="0"/>
              <a:t> i/</a:t>
            </a:r>
            <a:r>
              <a:rPr lang="de-DE" sz="2000" b="1" dirty="0" err="1" smtClean="0"/>
              <a:t>ili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obitelji</a:t>
            </a:r>
            <a:r>
              <a:rPr lang="de-DE" sz="2000" b="1" dirty="0" smtClean="0"/>
              <a:t>, </a:t>
            </a:r>
            <a:r>
              <a:rPr lang="de-DE" sz="2000" b="1" dirty="0" err="1" smtClean="0"/>
              <a:t>nazivanje</a:t>
            </a:r>
            <a:endParaRPr lang="de-DE" sz="2000" b="1" dirty="0" smtClean="0"/>
          </a:p>
          <a:p>
            <a:r>
              <a:rPr lang="de-DE" sz="2000" b="1" dirty="0" err="1" smtClean="0"/>
              <a:t>pogrdnim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imenima</a:t>
            </a:r>
            <a:r>
              <a:rPr lang="de-DE" sz="2000" b="1" dirty="0" smtClean="0"/>
              <a:t>, </a:t>
            </a:r>
            <a:r>
              <a:rPr lang="de-DE" sz="2000" b="1" dirty="0" err="1" smtClean="0"/>
              <a:t>kontroliranje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nečijeg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ponašanja</a:t>
            </a:r>
            <a:r>
              <a:rPr lang="de-DE" sz="2000" b="1" dirty="0" smtClean="0"/>
              <a:t>, </a:t>
            </a:r>
            <a:r>
              <a:rPr lang="de-DE" sz="2000" b="1" dirty="0" err="1" smtClean="0"/>
              <a:t>kretanja</a:t>
            </a:r>
            <a:r>
              <a:rPr lang="de-DE" sz="2000" b="1" dirty="0" smtClean="0"/>
              <a:t>, </a:t>
            </a:r>
            <a:r>
              <a:rPr lang="de-DE" sz="2000" b="1" dirty="0" err="1" smtClean="0"/>
              <a:t>govorenja</a:t>
            </a:r>
            <a:r>
              <a:rPr lang="de-DE" sz="2000" b="1" dirty="0" smtClean="0"/>
              <a:t> i</a:t>
            </a:r>
          </a:p>
          <a:p>
            <a:r>
              <a:rPr lang="de-DE" sz="2000" b="1" dirty="0" err="1" smtClean="0"/>
              <a:t>odijevanja</a:t>
            </a:r>
            <a:r>
              <a:rPr lang="de-DE" sz="2000" b="1" dirty="0" smtClean="0"/>
              <a:t>.</a:t>
            </a:r>
            <a:endParaRPr lang="de-DE" sz="2000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504" y="2962909"/>
            <a:ext cx="5800299" cy="389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0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3170829" y="695741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3200" b="1" dirty="0" err="1" smtClean="0"/>
              <a:t>Seksualno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nasilje</a:t>
            </a:r>
            <a:r>
              <a:rPr lang="de-DE" sz="3200" b="1" dirty="0" smtClean="0"/>
              <a:t> </a:t>
            </a:r>
            <a:r>
              <a:rPr lang="de-DE" sz="2000" b="1" dirty="0" err="1" smtClean="0"/>
              <a:t>odnosi</a:t>
            </a:r>
            <a:r>
              <a:rPr lang="de-DE" sz="2000" b="1" dirty="0" smtClean="0"/>
              <a:t> se na </a:t>
            </a:r>
            <a:r>
              <a:rPr lang="de-DE" sz="2000" b="1" dirty="0" err="1" smtClean="0"/>
              <a:t>spolno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uznemiravanje</a:t>
            </a:r>
            <a:r>
              <a:rPr lang="de-DE" sz="2000" b="1" dirty="0" smtClean="0"/>
              <a:t>, </a:t>
            </a:r>
            <a:r>
              <a:rPr lang="de-DE" sz="2000" b="1" dirty="0" err="1" smtClean="0"/>
              <a:t>kao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što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su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dobacivanje</a:t>
            </a:r>
            <a:r>
              <a:rPr lang="de-DE" sz="2000" b="1" dirty="0" smtClean="0"/>
              <a:t> i</a:t>
            </a:r>
          </a:p>
          <a:p>
            <a:r>
              <a:rPr lang="de-DE" sz="2000" b="1" dirty="0" err="1" smtClean="0"/>
              <a:t>uvredljivi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komentari</a:t>
            </a:r>
            <a:r>
              <a:rPr lang="de-DE" sz="2000" b="1" dirty="0" smtClean="0"/>
              <a:t>, </a:t>
            </a:r>
            <a:r>
              <a:rPr lang="de-DE" sz="2000" b="1" dirty="0" err="1" smtClean="0"/>
              <a:t>ili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bilo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koji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oblik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fizičke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seksualne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aktivnosti</a:t>
            </a:r>
            <a:r>
              <a:rPr lang="de-DE" sz="2000" b="1" dirty="0" smtClean="0"/>
              <a:t> (</a:t>
            </a:r>
            <a:r>
              <a:rPr lang="de-DE" sz="2000" b="1" dirty="0" err="1" smtClean="0"/>
              <a:t>ljubljenje</a:t>
            </a:r>
            <a:r>
              <a:rPr lang="de-DE" sz="2000" b="1" dirty="0" smtClean="0"/>
              <a:t>,</a:t>
            </a:r>
          </a:p>
          <a:p>
            <a:r>
              <a:rPr lang="de-DE" sz="2000" b="1" dirty="0" err="1" smtClean="0"/>
              <a:t>dodirivanje</a:t>
            </a:r>
            <a:r>
              <a:rPr lang="de-DE" sz="2000" b="1" dirty="0" smtClean="0"/>
              <a:t>, </a:t>
            </a:r>
            <a:r>
              <a:rPr lang="de-DE" sz="2000" b="1" dirty="0" err="1" smtClean="0"/>
              <a:t>prisilni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spolni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odnos</a:t>
            </a:r>
            <a:r>
              <a:rPr lang="de-DE" sz="2000" b="1" dirty="0" smtClean="0"/>
              <a:t>) </a:t>
            </a:r>
            <a:r>
              <a:rPr lang="de-DE" sz="2000" b="1" dirty="0" err="1" smtClean="0"/>
              <a:t>bez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pristanka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druge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osobe</a:t>
            </a:r>
            <a:r>
              <a:rPr lang="de-DE" sz="2000" b="1" dirty="0" smtClean="0"/>
              <a:t>.</a:t>
            </a:r>
            <a:endParaRPr lang="de-DE" sz="20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6373504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441277" y="785716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3200" b="1" dirty="0" err="1" smtClean="0"/>
              <a:t>Ekonomsko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nasilje</a:t>
            </a:r>
            <a:r>
              <a:rPr lang="de-DE" sz="3200" b="1" dirty="0" smtClean="0"/>
              <a:t> </a:t>
            </a:r>
            <a:r>
              <a:rPr lang="de-DE" sz="2000" dirty="0" err="1" smtClean="0"/>
              <a:t>uključuje</a:t>
            </a:r>
            <a:r>
              <a:rPr lang="de-DE" sz="2000" dirty="0" smtClean="0"/>
              <a:t> </a:t>
            </a:r>
            <a:r>
              <a:rPr lang="de-DE" sz="2000" dirty="0" err="1" smtClean="0"/>
              <a:t>krađu</a:t>
            </a:r>
            <a:r>
              <a:rPr lang="de-DE" sz="2000" dirty="0" smtClean="0"/>
              <a:t>, </a:t>
            </a:r>
            <a:r>
              <a:rPr lang="de-DE" sz="2000" dirty="0" err="1" smtClean="0"/>
              <a:t>uzimanje</a:t>
            </a:r>
            <a:r>
              <a:rPr lang="de-DE" sz="2000" dirty="0" smtClean="0"/>
              <a:t> i/</a:t>
            </a:r>
            <a:r>
              <a:rPr lang="de-DE" sz="2000" dirty="0" err="1" smtClean="0"/>
              <a:t>ili</a:t>
            </a:r>
            <a:r>
              <a:rPr lang="de-DE" sz="2000" dirty="0" smtClean="0"/>
              <a:t> </a:t>
            </a:r>
            <a:r>
              <a:rPr lang="de-DE" sz="2000" dirty="0" err="1" smtClean="0"/>
              <a:t>iznuđivanje</a:t>
            </a:r>
            <a:r>
              <a:rPr lang="de-DE" sz="2000" dirty="0" smtClean="0"/>
              <a:t> </a:t>
            </a:r>
            <a:r>
              <a:rPr lang="de-DE" sz="2000" dirty="0" err="1" smtClean="0"/>
              <a:t>novca</a:t>
            </a:r>
            <a:endParaRPr lang="de-DE" sz="20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56596">
            <a:off x="7022911" y="829314"/>
            <a:ext cx="3028950" cy="2091307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2307">
            <a:off x="900752" y="2606723"/>
            <a:ext cx="3747448" cy="299987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76595">
            <a:off x="6441744" y="4449170"/>
            <a:ext cx="4191284" cy="20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9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ječak">
  <a:themeElements>
    <a:clrScheme name="Isječa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Isječ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sj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826</Words>
  <Application>Microsoft Office PowerPoint</Application>
  <PresentationFormat>Široki zaslon</PresentationFormat>
  <Paragraphs>59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3" baseType="lpstr">
      <vt:lpstr>Century Gothic</vt:lpstr>
      <vt:lpstr>Wingdings</vt:lpstr>
      <vt:lpstr>Wingdings 3</vt:lpstr>
      <vt:lpstr>Isječak</vt:lpstr>
      <vt:lpstr>DAN RUŽIČASTIH MAJICA</vt:lpstr>
      <vt:lpstr>PowerPoint prezentacija</vt:lpstr>
      <vt:lpstr>Dan ružičastih majica, poznatiji kao Pink Shirt Day, program je prevencije vršnjačkog nasilja, a obilježava se zadnje srijede u mjesecu veljači. Ideja je nastala u znak protesta zbog incidenta koji se dogodio u jednoj školi. 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RUŽIČASTIH MAJICA</dc:title>
  <dc:creator>Bernard Šarić</dc:creator>
  <cp:lastModifiedBy>Bernard Šarić</cp:lastModifiedBy>
  <cp:revision>16</cp:revision>
  <dcterms:created xsi:type="dcterms:W3CDTF">2018-02-27T13:23:20Z</dcterms:created>
  <dcterms:modified xsi:type="dcterms:W3CDTF">2018-02-27T15:57:43Z</dcterms:modified>
</cp:coreProperties>
</file>